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1388388" cy="3027521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88925" indent="168275" algn="l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579438" indent="334963" algn="l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869950" indent="501650" algn="l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160463" indent="668338" algn="l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536">
          <p15:clr>
            <a:srgbClr val="A4A3A4"/>
          </p15:clr>
        </p15:guide>
        <p15:guide id="2" pos="67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27" autoAdjust="0"/>
    <p:restoredTop sz="94133" autoAdjust="0"/>
  </p:normalViewPr>
  <p:slideViewPr>
    <p:cSldViewPr>
      <p:cViewPr>
        <p:scale>
          <a:sx n="75" d="100"/>
          <a:sy n="75" d="100"/>
        </p:scale>
        <p:origin x="27" y="-1413"/>
      </p:cViewPr>
      <p:guideLst>
        <p:guide orient="horz" pos="9536"/>
        <p:guide pos="67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6A6EA8B-F0B5-44F5-A9BB-FA4B22E78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6EDC38-3909-4B11-AF67-8341211AE76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557A3D-5F89-463B-BD5A-B4CDB1915091}" type="datetimeFigureOut">
              <a:rPr lang="ru-RU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6404BBB1-9D66-4357-8301-A96B3C8565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39975" y="1143000"/>
            <a:ext cx="2178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F6380C13-E1A2-4716-9EB6-D838DE6D2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510086-2DE2-496F-842E-43CB645902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F4E4A5-75EC-4F52-B209-8A4D45909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A771AFE-8866-4D93-A22F-213AF3A2A9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88925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79438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69950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160463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451381" algn="l" defTabSz="580553" rtl="0" eaLnBrk="1" latinLnBrk="0" hangingPunct="1">
      <a:defRPr sz="762" kern="1200">
        <a:solidFill>
          <a:schemeClr val="tx1"/>
        </a:solidFill>
        <a:latin typeface="+mn-lt"/>
        <a:ea typeface="+mn-ea"/>
        <a:cs typeface="+mn-cs"/>
      </a:defRPr>
    </a:lvl6pPr>
    <a:lvl7pPr marL="1741658" algn="l" defTabSz="580553" rtl="0" eaLnBrk="1" latinLnBrk="0" hangingPunct="1">
      <a:defRPr sz="762" kern="1200">
        <a:solidFill>
          <a:schemeClr val="tx1"/>
        </a:solidFill>
        <a:latin typeface="+mn-lt"/>
        <a:ea typeface="+mn-ea"/>
        <a:cs typeface="+mn-cs"/>
      </a:defRPr>
    </a:lvl7pPr>
    <a:lvl8pPr marL="2031934" algn="l" defTabSz="580553" rtl="0" eaLnBrk="1" latinLnBrk="0" hangingPunct="1">
      <a:defRPr sz="762" kern="1200">
        <a:solidFill>
          <a:schemeClr val="tx1"/>
        </a:solidFill>
        <a:latin typeface="+mn-lt"/>
        <a:ea typeface="+mn-ea"/>
        <a:cs typeface="+mn-cs"/>
      </a:defRPr>
    </a:lvl8pPr>
    <a:lvl9pPr marL="2322210" algn="l" defTabSz="580553" rtl="0" eaLnBrk="1" latinLnBrk="0" hangingPunct="1">
      <a:defRPr sz="7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AF444DDC-121A-4337-A707-CB03BBC712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79DA7E03-0F62-4442-91EA-9F7FC00A55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ru-RU" altLang="ru-RU" sz="762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FDA03636-8C8B-4CA7-AA6A-7861DB426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E3C8D4-2F74-4713-9613-2C31E50B7E81}" type="slidenum">
              <a:rPr lang="ru-RU" altLang="ru-RU" sz="1200" smtClean="0"/>
              <a:pPr/>
              <a:t>1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129" y="4954765"/>
            <a:ext cx="18180130" cy="10540259"/>
          </a:xfrm>
        </p:spPr>
        <p:txBody>
          <a:bodyPr anchor="b"/>
          <a:lstStyle>
            <a:lvl1pPr algn="ctr">
              <a:defRPr sz="1403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3549" y="15901497"/>
            <a:ext cx="16041291" cy="7309499"/>
          </a:xfrm>
        </p:spPr>
        <p:txBody>
          <a:bodyPr/>
          <a:lstStyle>
            <a:lvl1pPr marL="0" indent="0" algn="ctr">
              <a:buNone/>
              <a:defRPr sz="5614"/>
            </a:lvl1pPr>
            <a:lvl2pPr marL="1069437" indent="0" algn="ctr">
              <a:buNone/>
              <a:defRPr sz="4678"/>
            </a:lvl2pPr>
            <a:lvl3pPr marL="2138873" indent="0" algn="ctr">
              <a:buNone/>
              <a:defRPr sz="4210"/>
            </a:lvl3pPr>
            <a:lvl4pPr marL="3208310" indent="0" algn="ctr">
              <a:buNone/>
              <a:defRPr sz="3743"/>
            </a:lvl4pPr>
            <a:lvl5pPr marL="4277746" indent="0" algn="ctr">
              <a:buNone/>
              <a:defRPr sz="3743"/>
            </a:lvl5pPr>
            <a:lvl6pPr marL="5347183" indent="0" algn="ctr">
              <a:buNone/>
              <a:defRPr sz="3743"/>
            </a:lvl6pPr>
            <a:lvl7pPr marL="6416619" indent="0" algn="ctr">
              <a:buNone/>
              <a:defRPr sz="3743"/>
            </a:lvl7pPr>
            <a:lvl8pPr marL="7486056" indent="0" algn="ctr">
              <a:buNone/>
              <a:defRPr sz="3743"/>
            </a:lvl8pPr>
            <a:lvl9pPr marL="8555492" indent="0" algn="ctr">
              <a:buNone/>
              <a:defRPr sz="374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6B357-B7FB-4548-8B34-C33A7AAB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2A918-94B6-42FE-95F3-B2DE1899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577B3-C843-4B4B-9988-59EC53F0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78796-90F8-4059-AB82-4CAD76679F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488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1BF78-4344-4CBF-B22E-EA6619CC5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6B43B-572A-4F8F-A54F-D55CA1703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6CA4F-AEAC-4F96-82B8-246CA8DCF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5DCDC-F50A-464B-ACB1-FD3C8E3154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129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6066" y="1611875"/>
            <a:ext cx="4611871" cy="256568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453" y="1611875"/>
            <a:ext cx="13568259" cy="256568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5227D-D4ED-465D-AB09-8CB74ADE7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A8E8F-D0BD-49C7-BE7C-88371AF3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5D3FA-7CD1-4674-8E9D-F0C3F4EE6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6252A-33B4-43E4-8543-AAF44A56A9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73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CC171-D091-40EE-AF9D-08D7352E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C989B-3318-4B3B-8F7C-6E522A6C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BA536-76CE-4788-AD1B-A93D7CF2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806F8-05DE-4C10-925D-CC226476E0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831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313" y="7547788"/>
            <a:ext cx="18447485" cy="12593645"/>
          </a:xfrm>
        </p:spPr>
        <p:txBody>
          <a:bodyPr anchor="b"/>
          <a:lstStyle>
            <a:lvl1pPr>
              <a:defRPr sz="1403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313" y="20260574"/>
            <a:ext cx="18447485" cy="6622701"/>
          </a:xfrm>
        </p:spPr>
        <p:txBody>
          <a:bodyPr/>
          <a:lstStyle>
            <a:lvl1pPr marL="0" indent="0">
              <a:buNone/>
              <a:defRPr sz="5614">
                <a:solidFill>
                  <a:schemeClr val="tx1"/>
                </a:solidFill>
              </a:defRPr>
            </a:lvl1pPr>
            <a:lvl2pPr marL="1069437" indent="0">
              <a:buNone/>
              <a:defRPr sz="4678">
                <a:solidFill>
                  <a:schemeClr val="tx1">
                    <a:tint val="75000"/>
                  </a:schemeClr>
                </a:solidFill>
              </a:defRPr>
            </a:lvl2pPr>
            <a:lvl3pPr marL="2138873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8310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4pPr>
            <a:lvl5pPr marL="4277746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5pPr>
            <a:lvl6pPr marL="5347183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6pPr>
            <a:lvl7pPr marL="6416619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7pPr>
            <a:lvl8pPr marL="7486056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8pPr>
            <a:lvl9pPr marL="8555492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8EE7F-351F-46E3-A10F-EE3370D91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8AF34-2E21-4719-8C35-58EB92C62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4B4A5-4269-4E16-BEFF-5FBD99A3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FA586-11F1-4F9B-9731-18F5644850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171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452" y="8059374"/>
            <a:ext cx="9090065" cy="19209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7871" y="8059374"/>
            <a:ext cx="9090065" cy="19209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55794D-EDF0-4955-8A63-C23DE2839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37995F-27BA-40F8-8C70-5744F79CF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442804-37D7-416A-85C6-46B2BC49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772D2-099E-41F3-BB08-EE24445108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059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37" y="1611882"/>
            <a:ext cx="18447485" cy="585180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240" y="7421634"/>
            <a:ext cx="9048289" cy="3637228"/>
          </a:xfrm>
        </p:spPr>
        <p:txBody>
          <a:bodyPr anchor="b"/>
          <a:lstStyle>
            <a:lvl1pPr marL="0" indent="0">
              <a:buNone/>
              <a:defRPr sz="5614" b="1"/>
            </a:lvl1pPr>
            <a:lvl2pPr marL="1069437" indent="0">
              <a:buNone/>
              <a:defRPr sz="4678" b="1"/>
            </a:lvl2pPr>
            <a:lvl3pPr marL="2138873" indent="0">
              <a:buNone/>
              <a:defRPr sz="4210" b="1"/>
            </a:lvl3pPr>
            <a:lvl4pPr marL="3208310" indent="0">
              <a:buNone/>
              <a:defRPr sz="3743" b="1"/>
            </a:lvl4pPr>
            <a:lvl5pPr marL="4277746" indent="0">
              <a:buNone/>
              <a:defRPr sz="3743" b="1"/>
            </a:lvl5pPr>
            <a:lvl6pPr marL="5347183" indent="0">
              <a:buNone/>
              <a:defRPr sz="3743" b="1"/>
            </a:lvl6pPr>
            <a:lvl7pPr marL="6416619" indent="0">
              <a:buNone/>
              <a:defRPr sz="3743" b="1"/>
            </a:lvl7pPr>
            <a:lvl8pPr marL="7486056" indent="0">
              <a:buNone/>
              <a:defRPr sz="3743" b="1"/>
            </a:lvl8pPr>
            <a:lvl9pPr marL="8555492" indent="0">
              <a:buNone/>
              <a:defRPr sz="374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240" y="11058863"/>
            <a:ext cx="9048289" cy="162659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7872" y="7421634"/>
            <a:ext cx="9092851" cy="3637228"/>
          </a:xfrm>
        </p:spPr>
        <p:txBody>
          <a:bodyPr anchor="b"/>
          <a:lstStyle>
            <a:lvl1pPr marL="0" indent="0">
              <a:buNone/>
              <a:defRPr sz="5614" b="1"/>
            </a:lvl1pPr>
            <a:lvl2pPr marL="1069437" indent="0">
              <a:buNone/>
              <a:defRPr sz="4678" b="1"/>
            </a:lvl2pPr>
            <a:lvl3pPr marL="2138873" indent="0">
              <a:buNone/>
              <a:defRPr sz="4210" b="1"/>
            </a:lvl3pPr>
            <a:lvl4pPr marL="3208310" indent="0">
              <a:buNone/>
              <a:defRPr sz="3743" b="1"/>
            </a:lvl4pPr>
            <a:lvl5pPr marL="4277746" indent="0">
              <a:buNone/>
              <a:defRPr sz="3743" b="1"/>
            </a:lvl5pPr>
            <a:lvl6pPr marL="5347183" indent="0">
              <a:buNone/>
              <a:defRPr sz="3743" b="1"/>
            </a:lvl6pPr>
            <a:lvl7pPr marL="6416619" indent="0">
              <a:buNone/>
              <a:defRPr sz="3743" b="1"/>
            </a:lvl7pPr>
            <a:lvl8pPr marL="7486056" indent="0">
              <a:buNone/>
              <a:defRPr sz="3743" b="1"/>
            </a:lvl8pPr>
            <a:lvl9pPr marL="8555492" indent="0">
              <a:buNone/>
              <a:defRPr sz="374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7872" y="11058863"/>
            <a:ext cx="9092851" cy="162659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7407A1-E762-4A86-B1B8-5F508063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F914E0-8176-4AAD-B5DF-6FC17A6FB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0202D58-2B3C-4AE8-B3F9-D42DBC8FA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D6E9F-FC84-4C96-83D2-F8BBA4554D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670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DB3CE8-F955-4C56-97F8-DE43257A3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C72665-C774-41BE-B9C7-39160EC2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9F029D-FFB1-4048-A015-5D3B4542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6BA4C-1738-4CB3-8F20-76925DD19B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60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F575AEC-F37B-4775-A36A-2919F61D1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4E397EB-97F8-4B3A-A7B3-9398112D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A52B07-5032-4181-8F43-BBC9B832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EDBB3-0254-4BB6-B71D-A17234B126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510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37" y="2018348"/>
            <a:ext cx="6898312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2851" y="4359077"/>
            <a:ext cx="10827871" cy="21515024"/>
          </a:xfrm>
        </p:spPr>
        <p:txBody>
          <a:bodyPr/>
          <a:lstStyle>
            <a:lvl1pPr>
              <a:defRPr sz="7485"/>
            </a:lvl1pPr>
            <a:lvl2pPr>
              <a:defRPr sz="6549"/>
            </a:lvl2pPr>
            <a:lvl3pPr>
              <a:defRPr sz="5614"/>
            </a:lvl3pPr>
            <a:lvl4pPr>
              <a:defRPr sz="4678"/>
            </a:lvl4pPr>
            <a:lvl5pPr>
              <a:defRPr sz="4678"/>
            </a:lvl5pPr>
            <a:lvl6pPr>
              <a:defRPr sz="4678"/>
            </a:lvl6pPr>
            <a:lvl7pPr>
              <a:defRPr sz="4678"/>
            </a:lvl7pPr>
            <a:lvl8pPr>
              <a:defRPr sz="4678"/>
            </a:lvl8pPr>
            <a:lvl9pPr>
              <a:defRPr sz="467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237" y="9082564"/>
            <a:ext cx="6898312" cy="16826573"/>
          </a:xfrm>
        </p:spPr>
        <p:txBody>
          <a:bodyPr/>
          <a:lstStyle>
            <a:lvl1pPr marL="0" indent="0">
              <a:buNone/>
              <a:defRPr sz="3743"/>
            </a:lvl1pPr>
            <a:lvl2pPr marL="1069437" indent="0">
              <a:buNone/>
              <a:defRPr sz="3275"/>
            </a:lvl2pPr>
            <a:lvl3pPr marL="2138873" indent="0">
              <a:buNone/>
              <a:defRPr sz="2807"/>
            </a:lvl3pPr>
            <a:lvl4pPr marL="3208310" indent="0">
              <a:buNone/>
              <a:defRPr sz="2339"/>
            </a:lvl4pPr>
            <a:lvl5pPr marL="4277746" indent="0">
              <a:buNone/>
              <a:defRPr sz="2339"/>
            </a:lvl5pPr>
            <a:lvl6pPr marL="5347183" indent="0">
              <a:buNone/>
              <a:defRPr sz="2339"/>
            </a:lvl6pPr>
            <a:lvl7pPr marL="6416619" indent="0">
              <a:buNone/>
              <a:defRPr sz="2339"/>
            </a:lvl7pPr>
            <a:lvl8pPr marL="7486056" indent="0">
              <a:buNone/>
              <a:defRPr sz="2339"/>
            </a:lvl8pPr>
            <a:lvl9pPr marL="8555492" indent="0">
              <a:buNone/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973EE9-2FAD-432A-B30F-2EC8A647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5D97A3-23F8-4772-A55D-1BEE2C9F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B0DA43-4BC9-4F86-8B34-3609389E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A7D05-CF36-4004-B461-01CC3E78AF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736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37" y="2018348"/>
            <a:ext cx="6898312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2851" y="4359077"/>
            <a:ext cx="10827871" cy="21515024"/>
          </a:xfrm>
        </p:spPr>
        <p:txBody>
          <a:bodyPr rtlCol="0">
            <a:normAutofit/>
          </a:bodyPr>
          <a:lstStyle>
            <a:lvl1pPr marL="0" indent="0">
              <a:buNone/>
              <a:defRPr sz="7485"/>
            </a:lvl1pPr>
            <a:lvl2pPr marL="1069437" indent="0">
              <a:buNone/>
              <a:defRPr sz="6549"/>
            </a:lvl2pPr>
            <a:lvl3pPr marL="2138873" indent="0">
              <a:buNone/>
              <a:defRPr sz="5614"/>
            </a:lvl3pPr>
            <a:lvl4pPr marL="3208310" indent="0">
              <a:buNone/>
              <a:defRPr sz="4678"/>
            </a:lvl4pPr>
            <a:lvl5pPr marL="4277746" indent="0">
              <a:buNone/>
              <a:defRPr sz="4678"/>
            </a:lvl5pPr>
            <a:lvl6pPr marL="5347183" indent="0">
              <a:buNone/>
              <a:defRPr sz="4678"/>
            </a:lvl6pPr>
            <a:lvl7pPr marL="6416619" indent="0">
              <a:buNone/>
              <a:defRPr sz="4678"/>
            </a:lvl7pPr>
            <a:lvl8pPr marL="7486056" indent="0">
              <a:buNone/>
              <a:defRPr sz="4678"/>
            </a:lvl8pPr>
            <a:lvl9pPr marL="8555492" indent="0">
              <a:buNone/>
              <a:defRPr sz="4678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237" y="9082564"/>
            <a:ext cx="6898312" cy="16826573"/>
          </a:xfrm>
        </p:spPr>
        <p:txBody>
          <a:bodyPr/>
          <a:lstStyle>
            <a:lvl1pPr marL="0" indent="0">
              <a:buNone/>
              <a:defRPr sz="3743"/>
            </a:lvl1pPr>
            <a:lvl2pPr marL="1069437" indent="0">
              <a:buNone/>
              <a:defRPr sz="3275"/>
            </a:lvl2pPr>
            <a:lvl3pPr marL="2138873" indent="0">
              <a:buNone/>
              <a:defRPr sz="2807"/>
            </a:lvl3pPr>
            <a:lvl4pPr marL="3208310" indent="0">
              <a:buNone/>
              <a:defRPr sz="2339"/>
            </a:lvl4pPr>
            <a:lvl5pPr marL="4277746" indent="0">
              <a:buNone/>
              <a:defRPr sz="2339"/>
            </a:lvl5pPr>
            <a:lvl6pPr marL="5347183" indent="0">
              <a:buNone/>
              <a:defRPr sz="2339"/>
            </a:lvl6pPr>
            <a:lvl7pPr marL="6416619" indent="0">
              <a:buNone/>
              <a:defRPr sz="2339"/>
            </a:lvl7pPr>
            <a:lvl8pPr marL="7486056" indent="0">
              <a:buNone/>
              <a:defRPr sz="2339"/>
            </a:lvl8pPr>
            <a:lvl9pPr marL="8555492" indent="0">
              <a:buNone/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FD17D4-BDE7-481F-B3BC-48EB81DB9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160D57-2B4E-441D-8B64-11F5088D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87E184-5660-4751-8DC1-75CFA5AC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00ECE-E6A8-49B3-9D81-F1936CC120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098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E3C7E1C-AD65-462C-816C-E5EF990AAF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470025" y="1611313"/>
            <a:ext cx="18448338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FBE408A-8778-466F-88FB-BD8AE38E93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70025" y="8059738"/>
            <a:ext cx="18448338" cy="192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8D868-8B68-4BBB-BFEE-01992A896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025" y="28060650"/>
            <a:ext cx="4813300" cy="1611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5B1C8-4094-4D8E-9A85-7E067F98A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5013" y="28060650"/>
            <a:ext cx="7218362" cy="1611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2DE99-6E3C-458D-9A26-AB9FD1F2B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05063" y="28060650"/>
            <a:ext cx="4813300" cy="16113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49AF1C-E5E4-4B49-9DD9-19B5932646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1383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 Light" panose="020F0302020204030204" pitchFamily="34" charset="0"/>
        </a:defRPr>
      </a:lvl2pPr>
      <a:lvl3pPr algn="l" defTabSz="21383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 Light" panose="020F0302020204030204" pitchFamily="34" charset="0"/>
        </a:defRPr>
      </a:lvl3pPr>
      <a:lvl4pPr algn="l" defTabSz="21383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 Light" panose="020F0302020204030204" pitchFamily="34" charset="0"/>
        </a:defRPr>
      </a:lvl4pPr>
      <a:lvl5pPr algn="l" defTabSz="21383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2138363" rtl="0" fontAlgn="base">
        <a:lnSpc>
          <a:spcPct val="90000"/>
        </a:lnSpc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2138363" rtl="0" fontAlgn="base">
        <a:lnSpc>
          <a:spcPct val="90000"/>
        </a:lnSpc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2138363" rtl="0" fontAlgn="base">
        <a:lnSpc>
          <a:spcPct val="90000"/>
        </a:lnSpc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2138363" rtl="0" fontAlgn="base">
        <a:lnSpc>
          <a:spcPct val="90000"/>
        </a:lnSpc>
        <a:spcBef>
          <a:spcPct val="0"/>
        </a:spcBef>
        <a:spcAft>
          <a:spcPct val="0"/>
        </a:spcAft>
        <a:defRPr sz="102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533400" indent="-533400" algn="l" defTabSz="2138363" rtl="0" eaLnBrk="0" fontAlgn="base" hangingPunct="0">
        <a:lnSpc>
          <a:spcPct val="90000"/>
        </a:lnSpc>
        <a:spcBef>
          <a:spcPts val="2338"/>
        </a:spcBef>
        <a:spcAft>
          <a:spcPct val="0"/>
        </a:spcAft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1pPr>
      <a:lvl2pPr marL="1603375" indent="-533400" algn="l" defTabSz="2138363" rtl="0" eaLnBrk="0" fontAlgn="base" hangingPunct="0">
        <a:lnSpc>
          <a:spcPct val="90000"/>
        </a:lnSpc>
        <a:spcBef>
          <a:spcPts val="1175"/>
        </a:spcBef>
        <a:spcAft>
          <a:spcPct val="0"/>
        </a:spcAft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673350" indent="-533400" algn="l" defTabSz="2138363" rtl="0" eaLnBrk="0" fontAlgn="base" hangingPunct="0">
        <a:lnSpc>
          <a:spcPct val="90000"/>
        </a:lnSpc>
        <a:spcBef>
          <a:spcPts val="1175"/>
        </a:spcBef>
        <a:spcAft>
          <a:spcPct val="0"/>
        </a:spcAft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741738" indent="-533400" algn="l" defTabSz="2138363" rtl="0" eaLnBrk="0" fontAlgn="base" hangingPunct="0">
        <a:lnSpc>
          <a:spcPct val="90000"/>
        </a:lnSpc>
        <a:spcBef>
          <a:spcPts val="1175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811713" indent="-533400" algn="l" defTabSz="2138363" rtl="0" eaLnBrk="0" fontAlgn="base" hangingPunct="0">
        <a:lnSpc>
          <a:spcPct val="90000"/>
        </a:lnSpc>
        <a:spcBef>
          <a:spcPts val="1175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881901" indent="-534718" algn="l" defTabSz="2138873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51337" indent="-534718" algn="l" defTabSz="2138873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20774" indent="-534718" algn="l" defTabSz="2138873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90210" indent="-534718" algn="l" defTabSz="2138873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437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873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8310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7746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7183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6619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6056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5492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geonet.org.nz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>
            <a:extLst>
              <a:ext uri="{FF2B5EF4-FFF2-40B4-BE49-F238E27FC236}">
                <a16:creationId xmlns:a16="http://schemas.microsoft.com/office/drawing/2014/main" id="{7B5BD683-6910-4452-90BD-356771F96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7550" y="1343025"/>
            <a:ext cx="17494250" cy="1697038"/>
          </a:xfrm>
        </p:spPr>
        <p:txBody>
          <a:bodyPr lIns="325060" tIns="162530" rIns="325060" bIns="162530" anchor="ctr"/>
          <a:lstStyle/>
          <a:p>
            <a:pPr eaLnBrk="1" hangingPunct="1"/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регистрации ионосферного отклика на</a:t>
            </a:r>
            <a:r>
              <a:rPr lang="en-US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землетрясение 13 ноября 2016 года в Новой Зеландии </a:t>
            </a:r>
          </a:p>
        </p:txBody>
      </p:sp>
      <p:sp>
        <p:nvSpPr>
          <p:cNvPr id="3075" name="Rectangle 19">
            <a:extLst>
              <a:ext uri="{FF2B5EF4-FFF2-40B4-BE49-F238E27FC236}">
                <a16:creationId xmlns:a16="http://schemas.microsoft.com/office/drawing/2014/main" id="{FEEDC9B7-FE5A-4095-B321-B6621E7E8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5" y="5116513"/>
            <a:ext cx="20802600" cy="2963862"/>
          </a:xfrm>
        </p:spPr>
        <p:txBody>
          <a:bodyPr lIns="325060" tIns="162530" rIns="325060" bIns="162530"/>
          <a:lstStyle/>
          <a:p>
            <a:pPr eaLnBrk="1" hangingPunct="1">
              <a:spcBef>
                <a:spcPct val="0"/>
              </a:spcBef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Сети наземных постоянно действующих станций глобальных навигационных спутниковых систем (ГНСС) являются очень распространенным и востребованным инструментом изучения ионосферных эффектов на различные воздействия. Большое число статей, посвященных изучению отклика на одно только землетрясение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ЗТ) близ Японии в 2011 году [например: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Occhipinti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G., Rolland L.,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Lognonné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P., Watada S. From Sumatra 2004 to Tohoku‐Oki 2011: The systematic GPS detection of the ionospheric signature induced by tsunamigenic earthquakes // J.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Geophys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Res. 2013 V. 118. I. 6. P.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является показателем эффективности применения ГНСС радиозондирования. При этом каждое ЗТ является уникальным событием. Настоящая работа посвящена анализу данных наземных приемников ГНСС для обнаружения и определения параметров ионосферных эффектов над территорией Новой Зеландии во время ЗТ 13 ноября 2016 г. (рис. 1).</a:t>
            </a:r>
          </a:p>
        </p:txBody>
      </p:sp>
      <p:sp>
        <p:nvSpPr>
          <p:cNvPr id="3076" name="Rectangle 20">
            <a:extLst>
              <a:ext uri="{FF2B5EF4-FFF2-40B4-BE49-F238E27FC236}">
                <a16:creationId xmlns:a16="http://schemas.microsoft.com/office/drawing/2014/main" id="{E276FF86-F36F-4FDC-A1A6-C7F737CE9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2952750"/>
            <a:ext cx="17210088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2410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4978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73888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9957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7567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02139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06711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11283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Сергей Иванович</a:t>
            </a:r>
            <a:r>
              <a:rPr lang="ru-RU" altLang="ru-RU" sz="3000" baseline="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1*</a:t>
            </a:r>
            <a:r>
              <a:rPr lang="ru-RU" altLang="ru-RU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Петров Алексей Борисович</a:t>
            </a:r>
            <a:r>
              <a:rPr lang="ru-RU" altLang="ru-RU" sz="3000" baseline="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Сидоров Илья Валерьевич</a:t>
            </a:r>
            <a:r>
              <a:rPr lang="ru-RU" altLang="ru-RU" sz="3000" baseline="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7" name="Rectangle 21">
            <a:extLst>
              <a:ext uri="{FF2B5EF4-FFF2-40B4-BE49-F238E27FC236}">
                <a16:creationId xmlns:a16="http://schemas.microsoft.com/office/drawing/2014/main" id="{993D8DF6-4549-4261-8EF2-580ADB018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3683000"/>
            <a:ext cx="10875963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2410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4978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73888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9957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7567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02139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06711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11283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i="1" baseline="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Иркутский национальный исследовательский технический университет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i="1" baseline="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солнечно-земной физики СО РАН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i="1" baseline="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Иркутский государственный университет путей сообщения</a:t>
            </a:r>
          </a:p>
        </p:txBody>
      </p:sp>
      <p:sp>
        <p:nvSpPr>
          <p:cNvPr id="3078" name="Rectangle 43">
            <a:extLst>
              <a:ext uri="{FF2B5EF4-FFF2-40B4-BE49-F238E27FC236}">
                <a16:creationId xmlns:a16="http://schemas.microsoft.com/office/drawing/2014/main" id="{60223AC7-38FD-445F-87E6-1CFCF7829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6525" y="27706638"/>
            <a:ext cx="31322963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2410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4978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73888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9957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7567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02139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06711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11283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4000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3080" name="Rectangle 44">
            <a:extLst>
              <a:ext uri="{FF2B5EF4-FFF2-40B4-BE49-F238E27FC236}">
                <a16:creationId xmlns:a16="http://schemas.microsoft.com/office/drawing/2014/main" id="{4B8C8807-6461-4A60-9E34-871F80A23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8588" y="15638463"/>
            <a:ext cx="9577387" cy="8402637"/>
          </a:xfrm>
          <a:prstGeom prst="rect">
            <a:avLst/>
          </a:prstGeom>
          <a:noFill/>
          <a:ln>
            <a:noFill/>
          </a:ln>
          <a:effectLst/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2410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4978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73888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9957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7567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02139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06711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11283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alt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00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были получены карты вариаций ПЭС, демонстрирующие динамику ионосферных возмущений с шагом в 30 секунд. При анализе карт было обнаружено, что первые признаки отклика на ЗТ появились спустя 10 минут после толчка (рис. 2а). Спустя 13-16 минут отчетливо наблюдается возмущение, состоящее из положительной и отрицательной полуволн (рис. 2б-в) и распространяющееся только в северо-северо-восточном азимутальном секторе.</a:t>
            </a:r>
          </a:p>
          <a:p>
            <a:pPr indent="7200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На рис. 3 представлены исходные и отфильтрованные ряды ПЭС для ионосферных точек спутника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21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системы 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GPS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которые находились в области наблюдения отклика на ЗТ. Положение этих ионосферных точек дано на рис. 3а. Видно, что возмущение имеет характерную для откликов на ЗТ форму 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-волны (рис. 3б). Амплитуда отклика составляет 0.5 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TECU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00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скорости возмущения были построены диаграммы «дальность-время» для разных азимутальных секторов. На рис. 4 представлено положение ионосферных точек с 11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:00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11:48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азимутальном секторе 0-45° (панель а) и значение вариаций ПЭС на соответствующих лучах в координатах «дальность-время». На диаграмме хорошо прослеживается положительная (красная) и отрицательная (синяя) полуволны возмущения. По наклону линии возмущения была определена скорость распространения, которая составила примерно 1000 м/с.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ru-RU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ru-RU" sz="2400" dirty="0">
                <a:cs typeface="Times New Roman" panose="02020603050405020304" pitchFamily="18" charset="0"/>
              </a:rPr>
              <a:t>          </a:t>
            </a:r>
            <a:endParaRPr lang="ru-RU" altLang="ru-RU" sz="2400" dirty="0">
              <a:cs typeface="Times New Roman" panose="02020603050405020304" pitchFamily="18" charset="0"/>
            </a:endParaRPr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EABE692E-33E1-4024-975D-A2778AD8B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213" y="8150225"/>
            <a:ext cx="8121650" cy="726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825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81183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37525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46162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9188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13760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18332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22904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эксперимента и методы обработки данных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этот день было зарегистрировано несколько десятков сейсмических событий. Особый интерес представляет толчок магнитудой 7.8 баллов, произошедший в 11:02:56 UT в точке с координатами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42.737°S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173.054°E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(рис. 1). Действующие в новозеландской сети приемники регистрируют ионосферные параметры 1 раз в 30 секунд. В составе сети 13 ноября функционировали: 37 станций GPS, 74 станции GPS/ ГЛОНАСС, 39 станций GPS/ГЛОНАСС/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Galileo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(рис. 1). Для всех лучей «спутник-приемник» были получены ряды полного электронного содержания (ПЭС) по фазовым измерениям на двух несущих частотах. Указанные ряды фильтровались в диапазоне периодов 2-20 минут. Таким образом для каждого луча «спутник-приемник» на карту была нанесена ионосферная точка, т.е. точка пересечения луча с условной тонкой ионосферой на выбранной высоте (в данной работе 300 км) (рис. 2). При этом цвет ионосферной точки соответствует текущему значению отфильтрованных вариаций ПЭС. </a:t>
            </a:r>
          </a:p>
        </p:txBody>
      </p:sp>
      <p:sp>
        <p:nvSpPr>
          <p:cNvPr id="3081" name="Rectangle 19">
            <a:extLst>
              <a:ext uri="{FF2B5EF4-FFF2-40B4-BE49-F238E27FC236}">
                <a16:creationId xmlns:a16="http://schemas.microsoft.com/office/drawing/2014/main" id="{1C72695F-6E03-4DFF-B502-DCCAFBB9B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2300" y="13892213"/>
            <a:ext cx="48895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825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81183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37525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46162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9188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13760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18332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22904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1800" i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1. Сеть постоянно действующих станций в Новой Зеландии.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1800" i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Разным цветом указаны станции, принимающие сигналы различных систем</a:t>
            </a:r>
          </a:p>
        </p:txBody>
      </p:sp>
      <p:sp>
        <p:nvSpPr>
          <p:cNvPr id="3082" name="Rectangle 41">
            <a:extLst>
              <a:ext uri="{FF2B5EF4-FFF2-40B4-BE49-F238E27FC236}">
                <a16:creationId xmlns:a16="http://schemas.microsoft.com/office/drawing/2014/main" id="{F8575970-7656-43B0-9BAF-4B6FB59A1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27808238"/>
            <a:ext cx="16549688" cy="1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5060" tIns="162530" rIns="325060" bIns="162530"/>
          <a:lstStyle>
            <a:lvl1pPr indent="7191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2410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4978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73888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9957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7567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02139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06711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11283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Благодарности</a:t>
            </a:r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выполнена при поддержке Российского научный фонт (грант № 23-010989). Авторы выражают благодарность Кузнецову С.В. за плодотворное обсуждение результатов работы, а также сотрудником новозеландской сети 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Geonet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https://www.geonet.org.nz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за предоставление данных ГНСС приемников.</a:t>
            </a:r>
          </a:p>
        </p:txBody>
      </p:sp>
      <p:pic>
        <p:nvPicPr>
          <p:cNvPr id="3083" name="Рисунок 2">
            <a:extLst>
              <a:ext uri="{FF2B5EF4-FFF2-40B4-BE49-F238E27FC236}">
                <a16:creationId xmlns:a16="http://schemas.microsoft.com/office/drawing/2014/main" id="{DD4A1F54-0EB3-4D94-AAA1-7949C7623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900" y="3675063"/>
            <a:ext cx="1443038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Рисунок 3">
            <a:extLst>
              <a:ext uri="{FF2B5EF4-FFF2-40B4-BE49-F238E27FC236}">
                <a16:creationId xmlns:a16="http://schemas.microsoft.com/office/drawing/2014/main" id="{8A0A7A8A-FA9C-4FA9-A071-98A42241F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300" y="3678238"/>
            <a:ext cx="1436688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Рисунок 4">
            <a:extLst>
              <a:ext uri="{FF2B5EF4-FFF2-40B4-BE49-F238E27FC236}">
                <a16:creationId xmlns:a16="http://schemas.microsoft.com/office/drawing/2014/main" id="{7D54FF90-D24B-43C3-A31B-47328D7B11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300" y="8721725"/>
            <a:ext cx="48895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Рисунок 9">
            <a:extLst>
              <a:ext uri="{FF2B5EF4-FFF2-40B4-BE49-F238E27FC236}">
                <a16:creationId xmlns:a16="http://schemas.microsoft.com/office/drawing/2014/main" id="{64446B97-DDB1-4558-88BE-9188918195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8278813"/>
            <a:ext cx="6705600" cy="65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Rectangle 19">
            <a:extLst>
              <a:ext uri="{FF2B5EF4-FFF2-40B4-BE49-F238E27FC236}">
                <a16:creationId xmlns:a16="http://schemas.microsoft.com/office/drawing/2014/main" id="{12A9D5F6-7F07-418A-B141-84FD96A03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14778038"/>
            <a:ext cx="63500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825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81183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37525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46162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9188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13760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18332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22904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1800" i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2. Динамика возмущений ПЭС </a:t>
            </a:r>
          </a:p>
        </p:txBody>
      </p:sp>
      <p:sp>
        <p:nvSpPr>
          <p:cNvPr id="3088" name="Rectangle 19">
            <a:extLst>
              <a:ext uri="{FF2B5EF4-FFF2-40B4-BE49-F238E27FC236}">
                <a16:creationId xmlns:a16="http://schemas.microsoft.com/office/drawing/2014/main" id="{9E040B58-EAB2-4A9B-90AB-2B84374EF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0320000"/>
            <a:ext cx="10596562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825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81183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37525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46162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9188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13760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18332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22904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1800" i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3. Положение станций (серые треугольники) и ионосферных точек для спутника </a:t>
            </a:r>
            <a:r>
              <a:rPr lang="en-US" altLang="ru-RU" sz="1800" i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 PRN</a:t>
            </a:r>
            <a:r>
              <a:rPr lang="ru-RU" altLang="ru-RU" sz="1800" i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1800" i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altLang="ru-RU" sz="1800" i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(левая панель). Соответствующие исходные и отфильтрованные ряды ПЭС (правая панель)</a:t>
            </a:r>
          </a:p>
        </p:txBody>
      </p:sp>
      <p:sp>
        <p:nvSpPr>
          <p:cNvPr id="24" name="Rectangle 44">
            <a:extLst>
              <a:ext uri="{FF2B5EF4-FFF2-40B4-BE49-F238E27FC236}">
                <a16:creationId xmlns:a16="http://schemas.microsoft.com/office/drawing/2014/main" id="{90D613F8-3B24-4825-8809-E82216F5C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8588" y="24066500"/>
            <a:ext cx="9577387" cy="4205288"/>
          </a:xfrm>
          <a:prstGeom prst="rect">
            <a:avLst/>
          </a:prstGeom>
          <a:noFill/>
          <a:ln>
            <a:noFill/>
          </a:ln>
          <a:effectLst/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2410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4978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73888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9957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7567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02139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06711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11283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alt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 данным ГНСС приемников обнаружен отклик на землетрясение 13 ноября 2016 года. Возмущение представляет собой N-волну, длительностью около 8 минут. </a:t>
            </a:r>
          </a:p>
          <a:p>
            <a:pPr indent="4572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Обнаружена анизотропия возмущений относительно положения источника. В северо-восточном направлении регистрируются возмущения амплитудой 0.2-0.7 TECU, тогда как в остальных направлениях возмущения не регистрируются вовсе. </a:t>
            </a:r>
          </a:p>
          <a:p>
            <a:pPr indent="4572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Наблюдаемая скорость возмущения составила 1000 м/с.</a:t>
            </a:r>
            <a:endParaRPr lang="en-US" altLang="ru-RU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ru-RU" sz="2400" dirty="0">
                <a:cs typeface="Times New Roman" panose="02020603050405020304" pitchFamily="18" charset="0"/>
              </a:rPr>
              <a:t>          </a:t>
            </a:r>
            <a:endParaRPr lang="ru-RU" altLang="ru-RU" sz="2400" dirty="0">
              <a:cs typeface="Times New Roman" panose="02020603050405020304" pitchFamily="18" charset="0"/>
            </a:endParaRPr>
          </a:p>
        </p:txBody>
      </p:sp>
      <p:sp>
        <p:nvSpPr>
          <p:cNvPr id="3090" name="Rectangle 19">
            <a:extLst>
              <a:ext uri="{FF2B5EF4-FFF2-40B4-BE49-F238E27FC236}">
                <a16:creationId xmlns:a16="http://schemas.microsoft.com/office/drawing/2014/main" id="{E4182D71-F42E-4124-90A6-DE8E64DD1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26584275"/>
            <a:ext cx="104362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825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81183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37525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46162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9188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13760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18332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229042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4. Карта ионосферных точек, которые наблюдались в северо-северо-восточном секторе с 11</a:t>
            </a:r>
            <a:r>
              <a:rPr lang="en-US" alt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:00</a:t>
            </a:r>
            <a:r>
              <a:rPr lang="ru-RU" alt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en-US" alt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11:48 UT</a:t>
            </a:r>
            <a:r>
              <a:rPr lang="ru-RU" alt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(панель а), и соответствующая</a:t>
            </a:r>
            <a:r>
              <a:rPr lang="en-US" alt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этим точкам диаграмма «дальность-время».</a:t>
            </a:r>
          </a:p>
        </p:txBody>
      </p:sp>
      <p:sp>
        <p:nvSpPr>
          <p:cNvPr id="3091" name="Rectangle 41">
            <a:extLst>
              <a:ext uri="{FF2B5EF4-FFF2-40B4-BE49-F238E27FC236}">
                <a16:creationId xmlns:a16="http://schemas.microsoft.com/office/drawing/2014/main" id="{876702E3-95A7-4D3E-91B6-22CE77810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213" y="28984575"/>
            <a:ext cx="957738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2410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4978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73888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9957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7567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02139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06711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11283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Иванов Сергей Петрович, </a:t>
            </a:r>
            <a:r>
              <a:rPr lang="en-US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ivanovsp@yandex.ru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2" name="Рисунок 2">
            <a:extLst>
              <a:ext uri="{FF2B5EF4-FFF2-40B4-BE49-F238E27FC236}">
                <a16:creationId xmlns:a16="http://schemas.microsoft.com/office/drawing/2014/main" id="{447EC52D-7422-433D-A531-286E228E01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1615400"/>
            <a:ext cx="10164763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Рисунок 2">
            <a:extLst>
              <a:ext uri="{FF2B5EF4-FFF2-40B4-BE49-F238E27FC236}">
                <a16:creationId xmlns:a16="http://schemas.microsoft.com/office/drawing/2014/main" id="{DE1F7A48-6236-407D-817A-40811931F4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963" y="3678238"/>
            <a:ext cx="1436687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4" name="Rectangle 21">
            <a:extLst>
              <a:ext uri="{FF2B5EF4-FFF2-40B4-BE49-F238E27FC236}">
                <a16:creationId xmlns:a16="http://schemas.microsoft.com/office/drawing/2014/main" id="{1DC1B2BB-12D3-4EB7-B99B-71D758876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431800"/>
            <a:ext cx="17683163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2410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4978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73888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9957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7567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02139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06711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11283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 Всероссийская с международным участием научно-техническая конференция студентов, аспирантов и молодых ученых</a:t>
            </a:r>
          </a:p>
          <a:p>
            <a:pPr algn="ctr"/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ПРОБЛЕМЫ РАДИОЭЛЕКТРОНИКИ И СВЯЗИ»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2500" i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5" name="Рисунок 6">
            <a:extLst>
              <a:ext uri="{FF2B5EF4-FFF2-40B4-BE49-F238E27FC236}">
                <a16:creationId xmlns:a16="http://schemas.microsoft.com/office/drawing/2014/main" id="{60105757-E7D6-4E76-916E-B5403BD765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5967075"/>
            <a:ext cx="10164763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Рисунок 25">
            <a:extLst>
              <a:ext uri="{FF2B5EF4-FFF2-40B4-BE49-F238E27FC236}">
                <a16:creationId xmlns:a16="http://schemas.microsoft.com/office/drawing/2014/main" id="{521BE5F0-0DFB-4376-8894-296BB4D2C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541338"/>
            <a:ext cx="28289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B47484-78D9-4694-A6C6-072C8CADF184}"/>
              </a:ext>
            </a:extLst>
          </p:cNvPr>
          <p:cNvSpPr/>
          <p:nvPr/>
        </p:nvSpPr>
        <p:spPr>
          <a:xfrm>
            <a:off x="15735300" y="8278813"/>
            <a:ext cx="5060950" cy="7042150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ABD7A69-A1F0-4B39-81F3-AFE724B99AF2}"/>
              </a:ext>
            </a:extLst>
          </p:cNvPr>
          <p:cNvSpPr/>
          <p:nvPr/>
        </p:nvSpPr>
        <p:spPr>
          <a:xfrm>
            <a:off x="663575" y="8261350"/>
            <a:ext cx="7150100" cy="7042150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F558FE2-7ADB-4B91-8856-F7C5D00743A3}"/>
              </a:ext>
            </a:extLst>
          </p:cNvPr>
          <p:cNvSpPr/>
          <p:nvPr/>
        </p:nvSpPr>
        <p:spPr>
          <a:xfrm>
            <a:off x="685800" y="15917863"/>
            <a:ext cx="10783888" cy="5281612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08CF337-95E0-4321-A093-00A3D6BC3AAF}"/>
              </a:ext>
            </a:extLst>
          </p:cNvPr>
          <p:cNvSpPr/>
          <p:nvPr/>
        </p:nvSpPr>
        <p:spPr>
          <a:xfrm>
            <a:off x="685800" y="21470938"/>
            <a:ext cx="10783888" cy="5976937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01" name="Рисунок 6">
            <a:extLst>
              <a:ext uri="{FF2B5EF4-FFF2-40B4-BE49-F238E27FC236}">
                <a16:creationId xmlns:a16="http://schemas.microsoft.com/office/drawing/2014/main" id="{8ADDC099-D07A-471C-9803-18FCCDD6C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963" y="28117800"/>
            <a:ext cx="396875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1827</TotalTime>
  <Words>812</Words>
  <Application>Microsoft Office PowerPoint</Application>
  <PresentationFormat>Произвольный</PresentationFormat>
  <Paragraphs>32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Оформление по умолчанию</vt:lpstr>
      <vt:lpstr>Особенности регистрации ионосферного отклика на землетрясение 13 ноября 2016 года в Новой Зеландии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Сравнение устойчивости приема сигналов  GPS и ГЛОНАСС по данным сети станций ИСЗФ СО РАН</dc:title>
  <dc:creator>Artem</dc:creator>
  <cp:lastModifiedBy>Artem</cp:lastModifiedBy>
  <cp:revision>89</cp:revision>
  <dcterms:created xsi:type="dcterms:W3CDTF">2016-11-12T04:35:04Z</dcterms:created>
  <dcterms:modified xsi:type="dcterms:W3CDTF">2024-03-14T07:25:59Z</dcterms:modified>
</cp:coreProperties>
</file>