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8288000" cy="10287000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istu.edu/deyatelnost/kadrovaya_politika/otdel_okhrany_truda/professionalnye_risk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local/modules/doc/download/6174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u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ob_irnitu/struktur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humb.tildacdn.com/tild6638-3963-4464-b132-353330323065/-/format/webp/_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ww.istu.edu/local/modules/doc/download/4436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local/modules/doc/download/7468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3313681"/>
            <a:ext cx="88773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ru-RU" sz="9200" spc="92" dirty="0" smtClean="0">
                <a:solidFill>
                  <a:srgbClr val="0086B3"/>
                </a:solidFill>
                <a:latin typeface="Impact" panose="020B0806030902050204" pitchFamily="34" charset="0"/>
              </a:rPr>
              <a:t>ВВОДНЫЙ</a:t>
            </a:r>
          </a:p>
          <a:p>
            <a:pPr>
              <a:lnSpc>
                <a:spcPts val="9200"/>
              </a:lnSpc>
            </a:pPr>
            <a:r>
              <a:rPr lang="ru-RU" sz="9200" spc="92" dirty="0" smtClean="0">
                <a:solidFill>
                  <a:srgbClr val="0086B3"/>
                </a:solidFill>
                <a:latin typeface="Impact" panose="020B0806030902050204" pitchFamily="34" charset="0"/>
              </a:rPr>
              <a:t>ИНСТРУКТАЖ</a:t>
            </a:r>
            <a:endParaRPr lang="en-US" sz="9200" spc="92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62200" y="2136578"/>
            <a:ext cx="38100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b="1" dirty="0" smtClean="0">
                <a:solidFill>
                  <a:srgbClr val="1F294C"/>
                </a:solidFill>
                <a:latin typeface="Minion Pro" pitchFamily="18" charset="0"/>
              </a:rPr>
              <a:t>ФГБОУ ВО «ИРНИТУ»</a:t>
            </a:r>
            <a:endParaRPr lang="en-US" sz="2799" b="1" dirty="0">
              <a:solidFill>
                <a:srgbClr val="1F294C"/>
              </a:solidFill>
              <a:latin typeface="Minion Pro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5671439"/>
            <a:ext cx="659589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1F294C"/>
                </a:solidFill>
                <a:latin typeface="Minion Pro SmBd" pitchFamily="18" charset="0"/>
              </a:rPr>
              <a:t>ПО ОХРАНЕ ТРУДА</a:t>
            </a:r>
            <a:endParaRPr lang="en-US" sz="3399" dirty="0">
              <a:solidFill>
                <a:srgbClr val="1F294C"/>
              </a:solidFill>
              <a:latin typeface="Minion Pro SmBd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0" y="9034966"/>
            <a:ext cx="8191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Служба охраны труда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Е-324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+7 (3952) 40 50 74</a:t>
            </a:r>
            <a:endParaRPr lang="en-US" sz="3200" spc="32" dirty="0">
              <a:solidFill>
                <a:srgbClr val="0070C0"/>
              </a:solidFill>
              <a:latin typeface="Minion Pro Cond" pitchFamily="18" charset="0"/>
            </a:endParaRPr>
          </a:p>
        </p:txBody>
      </p:sp>
      <p:pic>
        <p:nvPicPr>
          <p:cNvPr id="12" name="Рисунок 11" descr="gerb-is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793308"/>
            <a:ext cx="1063625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3/35/INRTU1.jpg/2560px-INRT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91" y="1409700"/>
            <a:ext cx="10525877" cy="70103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ossovaae\Downloads\qrcode_disk.yandex.ru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" y="8206872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10905" y="8618160"/>
            <a:ext cx="6883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inion Pro" pitchFamily="18" charset="0"/>
              </a:rPr>
              <a:t>Данную презентацию вы можете сохранить себе, просто отсканируйте </a:t>
            </a:r>
            <a:r>
              <a:rPr lang="ru-RU" sz="3200" dirty="0" smtClean="0">
                <a:latin typeface="Minion Pro" pitchFamily="18" charset="0"/>
                <a:sym typeface="Symbol"/>
              </a:rPr>
              <a:t></a:t>
            </a:r>
            <a:r>
              <a:rPr lang="en-US" sz="3200" dirty="0" smtClean="0">
                <a:latin typeface="Minion Pro" pitchFamily="18" charset="0"/>
              </a:rPr>
              <a:t>QR</a:t>
            </a:r>
            <a:r>
              <a:rPr lang="ru-RU" sz="3200" dirty="0" smtClean="0">
                <a:latin typeface="Minion Pro" pitchFamily="18" charset="0"/>
              </a:rPr>
              <a:t>-код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обязанности работника по охране труда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1563" y="3162300"/>
            <a:ext cx="160753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inion Pro" pitchFamily="18" charset="0"/>
              </a:rPr>
              <a:t>Все категории работников ИРНИТУ обязаны: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добросовестно исполнять трудовые обязанности, возложенные на них </a:t>
            </a:r>
            <a:r>
              <a:rPr lang="ru-RU" sz="2800" dirty="0">
                <a:latin typeface="Minion Pro" pitchFamily="18" charset="0"/>
              </a:rPr>
              <a:t>трудовым договором</a:t>
            </a:r>
            <a:r>
              <a:rPr lang="ru-RU" sz="2800" dirty="0" smtClean="0">
                <a:latin typeface="Minion Pro" pitchFamily="18" charset="0"/>
              </a:rPr>
              <a:t>, должностной инструкцией;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соблюдать правила </a:t>
            </a:r>
            <a:r>
              <a:rPr lang="ru-RU" sz="2800" dirty="0">
                <a:latin typeface="Minion Pro" pitchFamily="18" charset="0"/>
              </a:rPr>
              <a:t>внутреннего трудового </a:t>
            </a:r>
            <a:r>
              <a:rPr lang="ru-RU" sz="2800" dirty="0" smtClean="0">
                <a:latin typeface="Minion Pro" pitchFamily="18" charset="0"/>
              </a:rPr>
              <a:t>распорядка, трудовой дисциплины, коллективного договора, выполнять установленные в трудовом </a:t>
            </a:r>
            <a:r>
              <a:rPr lang="ru-RU" sz="2800" dirty="0">
                <a:latin typeface="Minion Pro" pitchFamily="18" charset="0"/>
              </a:rPr>
              <a:t>законодательстве, законодательстве об образовании, Уставе </a:t>
            </a:r>
            <a:r>
              <a:rPr lang="ru-RU" sz="2800" dirty="0" smtClean="0">
                <a:latin typeface="Minion Pro" pitchFamily="18" charset="0"/>
              </a:rPr>
              <a:t>ИРНИТУ, </a:t>
            </a:r>
            <a:r>
              <a:rPr lang="ru-RU" sz="2800" dirty="0">
                <a:latin typeface="Minion Pro" pitchFamily="18" charset="0"/>
              </a:rPr>
              <a:t>иных локальных нормативных актах </a:t>
            </a:r>
            <a:r>
              <a:rPr lang="ru-RU" sz="2800" dirty="0" smtClean="0">
                <a:latin typeface="Minion Pro" pitchFamily="18" charset="0"/>
              </a:rPr>
              <a:t>ИРНИТУ нормы труда;</a:t>
            </a:r>
            <a:endParaRPr lang="ru-RU" sz="2800" dirty="0">
              <a:latin typeface="Mini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работать </a:t>
            </a:r>
            <a:r>
              <a:rPr lang="ru-RU" sz="2800" dirty="0">
                <a:latin typeface="Minion Pro" pitchFamily="18" charset="0"/>
              </a:rPr>
              <a:t>качественно и добросовестно, соблюдать дисциплину труда, соблюдать установленную продолжительность рабочего времени; своевременно сообщать о невозможности явки на работу, своевременно и точно исполнять распоряжения администрации ИРНИТУ и непосредственного руководителя;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соблюдать </a:t>
            </a:r>
            <a:r>
              <a:rPr lang="ru-RU" sz="2800" dirty="0">
                <a:latin typeface="Minion Pro" pitchFamily="18" charset="0"/>
              </a:rPr>
              <a:t>требования по охране труда, противопожарному режиму, производственной и санитарной гигиене труда, предусмотренные соответствующими правилами и инструкциями</a:t>
            </a:r>
            <a:r>
              <a:rPr lang="ru-RU" sz="2800" dirty="0" smtClean="0">
                <a:latin typeface="Minion Pro" pitchFamily="18" charset="0"/>
              </a:rPr>
              <a:t>.</a:t>
            </a:r>
            <a:endParaRPr lang="ru-RU" sz="2800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обязанности работника по охране труда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199" y="2400300"/>
            <a:ext cx="161669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inion Pro" pitchFamily="18" charset="0"/>
              </a:rPr>
              <a:t>Руководители структурных подразделений ИРНИТУ обязаны отстранять от работы (не допускать к работе) работника: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появившегося на работе в состоянии алкогольного, наркотического или токсического опьянения;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не прошедшего в установленном порядке обязательный предварительный, психиатрический или периодический медицинский осмотр;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в случае выявления медицинских противопоказаний для выполнения работником работы, обусловленной трудовым договором;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по требованию органов исполнительной власти и должностных лиц, уполномоченных федеральными законами и иными нормативно-правовыми актами Российской Федерации;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в  других случаях, предусмотренных федеральными законами и иными нормативными правовыми актами Российской Федерации.</a:t>
            </a:r>
          </a:p>
          <a:p>
            <a:r>
              <a:rPr lang="ru-RU" sz="2800" dirty="0">
                <a:latin typeface="Minion Pro" pitchFamily="18" charset="0"/>
              </a:rPr>
              <a:t>Работник не допускается до выполнения своей работы на весь период времени до устранения обстоятельств, явившихся основанием для отстранения или недопущения к работе. В этот период зарплата работнику не начисляется.</a:t>
            </a:r>
          </a:p>
        </p:txBody>
      </p:sp>
    </p:spTree>
    <p:extLst>
      <p:ext uri="{BB962C8B-B14F-4D97-AF65-F5344CB8AC3E}">
        <p14:creationId xmlns:p14="http://schemas.microsoft.com/office/powerpoint/2010/main" val="4235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Источники опасностей, действующих на работников университета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1266" name="Picture 2" descr="C:\Users\rossovaae\Downloads\qrcode_www.istu.edu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444131"/>
            <a:ext cx="3412200" cy="3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4361" y="2601516"/>
            <a:ext cx="9042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Для предупреждения последствий нарушения Правил по  охране труда работники должны знать основные источники опасности, действующие на всех работников ИРНИТУ.</a:t>
            </a:r>
          </a:p>
          <a:p>
            <a:pPr algn="r"/>
            <a:r>
              <a:rPr lang="ru-RU" sz="2800" dirty="0" smtClean="0">
                <a:latin typeface="Minion Pro" pitchFamily="18" charset="0"/>
              </a:rPr>
              <a:t>Подробный реестр (перечень) опасностей можно найти здесь 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ru-RU" sz="2000" dirty="0">
                <a:latin typeface="Minion Pro" pitchFamily="18" charset="0"/>
              </a:rPr>
              <a:t>(</a:t>
            </a:r>
            <a:r>
              <a:rPr lang="en-US" sz="1600" b="1" dirty="0">
                <a:latin typeface="Minion Pro" pitchFamily="18" charset="0"/>
                <a:hlinkClick r:id="rId4"/>
              </a:rPr>
              <a:t>https://www.istu.edu/deyatelnost/kadrovaya_politika/otdel_okhrany_truda/professionalnye_riski</a:t>
            </a:r>
            <a:r>
              <a:rPr lang="ru-RU" sz="2000" dirty="0">
                <a:latin typeface="Minion Pro" pitchFamily="18" charset="0"/>
              </a:rPr>
              <a:t>)</a:t>
            </a:r>
            <a:endParaRPr lang="ru-RU" sz="1600" dirty="0">
              <a:latin typeface="Minion Pro" pitchFamily="18" charset="0"/>
            </a:endParaRPr>
          </a:p>
        </p:txBody>
      </p:sp>
      <p:pic>
        <p:nvPicPr>
          <p:cNvPr id="11268" name="Picture 4" descr="https://sun9-1.userapi.com/impg/MJbFuPKNDwHN2b-8WfEqYDHMe32LQdCOW8hjGg/alHCiz1oJmg.jpg?size=2560x1301&amp;quality=95&amp;sign=f7a1a1137161c6b30702f02260d57540&amp;c_uniq_tag=qjIcu1X5f868aAB6ZfWXRx--MuWMfh9_P_tzl5VxjPM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1" y="6807558"/>
            <a:ext cx="4788658" cy="24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7001" y="6994400"/>
            <a:ext cx="806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По окончании инструктажа специалисты ознакомят вас с документами, в которых прописаны условия труда и профессиональные риски на вашем рабочем месте – это </a:t>
            </a:r>
            <a:r>
              <a:rPr lang="ru-RU" sz="2800" i="1" dirty="0" smtClean="0">
                <a:latin typeface="Minion Pro" pitchFamily="18" charset="0"/>
              </a:rPr>
              <a:t>карта СОУТ </a:t>
            </a:r>
            <a:r>
              <a:rPr lang="ru-RU" sz="2800" dirty="0" smtClean="0">
                <a:latin typeface="Minion Pro" pitchFamily="18" charset="0"/>
              </a:rPr>
              <a:t>и </a:t>
            </a:r>
            <a:r>
              <a:rPr lang="ru-RU" sz="2800" i="1" dirty="0" smtClean="0">
                <a:latin typeface="Minion Pro" pitchFamily="18" charset="0"/>
              </a:rPr>
              <a:t>карта оценки профессиональных рисков</a:t>
            </a:r>
            <a:endParaRPr lang="ru-RU" sz="2800" i="1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Меры по обеспечению безопасности работников 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2171700"/>
            <a:ext cx="831403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inion Pro" pitchFamily="18" charset="0"/>
              </a:rPr>
              <a:t>Для обеспечения безопасности в ИРНИТУ предусмотрены следующие меры: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приобретение и выдача работникам средств индивидуальной защиты;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приобретение средств коллективной защиты;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приобретение и выдача смывающих и обезвреживающих средств;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проведение </a:t>
            </a:r>
            <a:r>
              <a:rPr lang="ru-RU" sz="2800" dirty="0">
                <a:latin typeface="Minion Pro" pitchFamily="18" charset="0"/>
              </a:rPr>
              <a:t>периодических медицинских осмотров и психиатрического </a:t>
            </a:r>
            <a:r>
              <a:rPr lang="ru-RU" sz="2800" dirty="0" smtClean="0">
                <a:latin typeface="Minion Pro" pitchFamily="18" charset="0"/>
              </a:rPr>
              <a:t>освидетельствования;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проведение обучения сотрудников требованиям охраны труда и правилам оказания первой доврачебной помощи;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проведение специальной оценки условий труда, оценки профессиональных рисков, производственного контроля.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72600" y="8433256"/>
            <a:ext cx="678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Minion Pro" pitchFamily="18" charset="0"/>
              </a:rPr>
              <a:t>Обеспечение охраны труда и безопасности </a:t>
            </a:r>
            <a:r>
              <a:rPr lang="ru-RU" sz="2400" dirty="0" smtClean="0">
                <a:latin typeface="Minion Pro" pitchFamily="18" charset="0"/>
              </a:rPr>
              <a:t>работников и учащихся регламентируется </a:t>
            </a:r>
            <a:r>
              <a:rPr lang="ru-RU" sz="2400" dirty="0">
                <a:latin typeface="Minion Pro" pitchFamily="18" charset="0"/>
              </a:rPr>
              <a:t>положением о системе управления охраной </a:t>
            </a:r>
            <a:r>
              <a:rPr lang="ru-RU" sz="2400" dirty="0" smtClean="0">
                <a:latin typeface="Minion Pro" pitchFamily="18" charset="0"/>
              </a:rPr>
              <a:t>труда</a:t>
            </a:r>
            <a:r>
              <a:rPr lang="ru-RU" sz="24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000" b="1" dirty="0">
                <a:latin typeface="Minion Pro" pitchFamily="18" charset="0"/>
                <a:hlinkClick r:id="rId3"/>
              </a:rPr>
              <a:t>https://www.istu.edu/local/modules/doc/download/61745</a:t>
            </a:r>
            <a:endParaRPr lang="ru-RU" sz="2000" b="1" dirty="0">
              <a:latin typeface="Minion Pro" pitchFamily="18" charset="0"/>
            </a:endParaRPr>
          </a:p>
        </p:txBody>
      </p:sp>
      <p:pic>
        <p:nvPicPr>
          <p:cNvPr id="14338" name="Picture 2" descr="C:\Users\rossovaae\Downloads\qrcode_www.istu.edu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00" y="8311597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onstructionexec.com/assets/site_18/images/article/120821093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75" y="2552700"/>
            <a:ext cx="9000000" cy="56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44275" y="4762500"/>
            <a:ext cx="1371600" cy="707886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ОХРАНА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32500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921943"/>
            <a:ext cx="123313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inion Pro" pitchFamily="18" charset="0"/>
              </a:rPr>
              <a:t>Поздравляем с прохождением вводного инструктажа!</a:t>
            </a:r>
            <a:r>
              <a:rPr lang="ru-RU" sz="3200" dirty="0" smtClean="0">
                <a:latin typeface="Minion Pro" pitchFamily="18" charset="0"/>
              </a:rPr>
              <a:t/>
            </a:r>
            <a:br>
              <a:rPr lang="ru-RU" sz="3200" dirty="0" smtClean="0">
                <a:latin typeface="Minion Pro" pitchFamily="18" charset="0"/>
              </a:rPr>
            </a:br>
            <a:endParaRPr lang="ru-RU" sz="3200" dirty="0" smtClean="0">
              <a:latin typeface="Minion Pro" pitchFamily="18" charset="0"/>
            </a:endParaRPr>
          </a:p>
          <a:p>
            <a:r>
              <a:rPr lang="ru-RU" sz="3200" dirty="0" smtClean="0">
                <a:latin typeface="Minion Pro" pitchFamily="18" charset="0"/>
              </a:rPr>
              <a:t>Теперь вам нужно: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Minion Pro" pitchFamily="18" charset="0"/>
              </a:rPr>
              <a:t>Открыть лежащий перед вами журнал и поставить на странице с закладкой отметку об ознакомлении – ФИО (полностью, без сокращений), должность (на которую устраиваетесь), подпись и текущая дата.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Minion Pro" pitchFamily="18" charset="0"/>
              </a:rPr>
              <a:t>Дождаться, когда к вам подойдет специалист и поставить подпись в двух журналах – «Журнале регистрации вводного инструктажа» и «Журнале присвоения </a:t>
            </a:r>
            <a:r>
              <a:rPr lang="en-US" sz="3200" dirty="0" smtClean="0">
                <a:latin typeface="Minion Pro" pitchFamily="18" charset="0"/>
              </a:rPr>
              <a:t>I</a:t>
            </a:r>
            <a:r>
              <a:rPr lang="ru-RU" sz="3200" dirty="0" smtClean="0">
                <a:latin typeface="Minion Pro" pitchFamily="18" charset="0"/>
              </a:rPr>
              <a:t> группы по электробезопасности».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Minion Pro" pitchFamily="18" charset="0"/>
              </a:rPr>
              <a:t>Ознакомиться с картой специальной оценки условий труда (СОУТ) и картой оценки профессиональных рисков.</a:t>
            </a:r>
          </a:p>
        </p:txBody>
      </p:sp>
      <p:pic>
        <p:nvPicPr>
          <p:cNvPr id="15362" name="Picture 2" descr="https://ooo-ado.ru/wp-content/uploads/2021/06/19-ohranatr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646" r="13856" b="3831"/>
          <a:stretch/>
        </p:blipFill>
        <p:spPr bwMode="auto">
          <a:xfrm>
            <a:off x="12712358" y="2690154"/>
            <a:ext cx="5499101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7836" y="114300"/>
            <a:ext cx="13944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inion Pro" pitchFamily="18" charset="0"/>
              </a:rPr>
              <a:t>ПОМНИТЕ, ЧТО ВАША БЕЗОПАСНОСТЬ ЗАВИСИТ ОТ ВАС САМИХ!</a:t>
            </a:r>
          </a:p>
        </p:txBody>
      </p:sp>
      <p:pic>
        <p:nvPicPr>
          <p:cNvPr id="15362" name="Picture 2" descr="https://ooo-ado.ru/wp-content/uploads/2021/06/19-ohranatr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646" r="13856" b="3831"/>
          <a:stretch/>
        </p:blipFill>
        <p:spPr bwMode="auto">
          <a:xfrm>
            <a:off x="4472286" y="1437739"/>
            <a:ext cx="8775701" cy="77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9931400" y="9034966"/>
            <a:ext cx="8191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Служба охраны труда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Е-324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+7 (3952) 40 50 74</a:t>
            </a:r>
            <a:endParaRPr lang="en-US" sz="3200" spc="32" dirty="0">
              <a:solidFill>
                <a:srgbClr val="0070C0"/>
              </a:solidFill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3730" y="335231"/>
            <a:ext cx="1642607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Часто задаваемые вопросы</a:t>
            </a:r>
            <a:endParaRPr lang="en-US" sz="6399" spc="63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1714500"/>
            <a:ext cx="4724400" cy="74573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inion Pro" pitchFamily="18" charset="0"/>
              </a:rPr>
              <a:t>Вопрос</a:t>
            </a:r>
            <a:r>
              <a:rPr lang="ru-RU" sz="3600" dirty="0">
                <a:latin typeface="Minion Pro" pitchFamily="18" charset="0"/>
              </a:rPr>
              <a:t/>
            </a:r>
            <a:br>
              <a:rPr lang="ru-RU" sz="3600" dirty="0">
                <a:latin typeface="Minion Pro" pitchFamily="18" charset="0"/>
              </a:rPr>
            </a:br>
            <a:r>
              <a:rPr lang="ru-RU" sz="3600" dirty="0" smtClean="0">
                <a:latin typeface="Minion Pro" pitchFamily="18" charset="0"/>
              </a:rPr>
              <a:t>1. Как </a:t>
            </a:r>
            <a:r>
              <a:rPr lang="ru-RU" sz="3600" dirty="0">
                <a:latin typeface="Minion Pro" pitchFamily="18" charset="0"/>
              </a:rPr>
              <a:t>долго длится инструктаж?</a:t>
            </a:r>
            <a:br>
              <a:rPr lang="ru-RU" sz="3600" dirty="0">
                <a:latin typeface="Minion Pro" pitchFamily="18" charset="0"/>
              </a:rPr>
            </a:br>
            <a:endParaRPr lang="ru-RU" sz="3600" dirty="0" smtClean="0">
              <a:latin typeface="Minion Pro" pitchFamily="18" charset="0"/>
            </a:endParaRPr>
          </a:p>
          <a:p>
            <a:endParaRPr lang="ru-RU" sz="3600" dirty="0" smtClean="0">
              <a:latin typeface="Minion Pro" pitchFamily="18" charset="0"/>
            </a:endParaRPr>
          </a:p>
          <a:p>
            <a:r>
              <a:rPr lang="ru-RU" sz="3600" dirty="0" smtClean="0">
                <a:latin typeface="Minion Pro" pitchFamily="18" charset="0"/>
              </a:rPr>
              <a:t>2. Могу </a:t>
            </a:r>
            <a:r>
              <a:rPr lang="ru-RU" sz="3600" dirty="0">
                <a:latin typeface="Minion Pro" pitchFamily="18" charset="0"/>
              </a:rPr>
              <a:t>ли я пропустить инструктаж</a:t>
            </a:r>
            <a:r>
              <a:rPr lang="ru-RU" sz="3600" dirty="0" smtClean="0">
                <a:latin typeface="Minion Pro" pitchFamily="18" charset="0"/>
              </a:rPr>
              <a:t>?</a:t>
            </a:r>
          </a:p>
          <a:p>
            <a:r>
              <a:rPr lang="ru-RU" sz="3600" dirty="0">
                <a:latin typeface="Minion Pro" pitchFamily="18" charset="0"/>
              </a:rPr>
              <a:t/>
            </a:r>
            <a:br>
              <a:rPr lang="ru-RU" sz="3600" dirty="0">
                <a:latin typeface="Minion Pro" pitchFamily="18" charset="0"/>
              </a:rPr>
            </a:br>
            <a:r>
              <a:rPr lang="ru-RU" sz="3600" dirty="0" smtClean="0">
                <a:latin typeface="Minion Pro" pitchFamily="18" charset="0"/>
              </a:rPr>
              <a:t>3. Что </a:t>
            </a:r>
            <a:r>
              <a:rPr lang="ru-RU" sz="3600" dirty="0">
                <a:latin typeface="Minion Pro" pitchFamily="18" charset="0"/>
              </a:rPr>
              <a:t>делать, если я не понимаю инструкции</a:t>
            </a:r>
            <a:r>
              <a:rPr lang="ru-RU" sz="3600" dirty="0" smtClean="0">
                <a:latin typeface="Minion Pro" pitchFamily="18" charset="0"/>
              </a:rPr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35875" y="1730330"/>
            <a:ext cx="11277600" cy="7425700"/>
          </a:xfrm>
          <a:prstGeom prst="roundRect">
            <a:avLst>
              <a:gd name="adj" fmla="val 9932"/>
            </a:avLst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Minion Pro" pitchFamily="18" charset="0"/>
              </a:rPr>
              <a:t>Ответ</a:t>
            </a:r>
            <a:r>
              <a:rPr lang="ru-RU" sz="3600" dirty="0">
                <a:latin typeface="Minion Pro" pitchFamily="18" charset="0"/>
              </a:rPr>
              <a:t/>
            </a:r>
            <a:br>
              <a:rPr lang="ru-RU" sz="3600" dirty="0">
                <a:latin typeface="Minion Pro" pitchFamily="18" charset="0"/>
              </a:rPr>
            </a:br>
            <a:r>
              <a:rPr lang="ru-RU" sz="3600" dirty="0" smtClean="0">
                <a:latin typeface="Minion Pro" pitchFamily="18" charset="0"/>
              </a:rPr>
              <a:t>1. Инструктаж </a:t>
            </a:r>
            <a:r>
              <a:rPr lang="ru-RU" sz="3600" dirty="0">
                <a:latin typeface="Minion Pro" pitchFamily="18" charset="0"/>
              </a:rPr>
              <a:t>обычно длится около 30 минут</a:t>
            </a:r>
            <a:r>
              <a:rPr lang="ru-RU" sz="3600" dirty="0" smtClean="0">
                <a:latin typeface="Minion Pro" pitchFamily="18" charset="0"/>
              </a:rPr>
              <a:t>. Пока вы изучаете инструкцию, наши специалисты заполняют необходимые документы.</a:t>
            </a:r>
            <a:r>
              <a:rPr lang="ru-RU" sz="3600" dirty="0">
                <a:latin typeface="Minion Pro" pitchFamily="18" charset="0"/>
              </a:rPr>
              <a:t/>
            </a:r>
            <a:br>
              <a:rPr lang="ru-RU" sz="3600" dirty="0">
                <a:latin typeface="Minion Pro" pitchFamily="18" charset="0"/>
              </a:rPr>
            </a:br>
            <a:endParaRPr lang="ru-RU" sz="3600" dirty="0" smtClean="0">
              <a:latin typeface="Minion Pro" pitchFamily="18" charset="0"/>
            </a:endParaRPr>
          </a:p>
          <a:p>
            <a:r>
              <a:rPr lang="ru-RU" sz="3600" dirty="0" smtClean="0">
                <a:latin typeface="Minion Pro" pitchFamily="18" charset="0"/>
              </a:rPr>
              <a:t>2. Нет</a:t>
            </a:r>
            <a:r>
              <a:rPr lang="ru-RU" sz="3600" dirty="0">
                <a:latin typeface="Minion Pro" pitchFamily="18" charset="0"/>
              </a:rPr>
              <a:t>, инструктаж является обязательным для всех </a:t>
            </a:r>
            <a:r>
              <a:rPr lang="ru-RU" sz="3600" dirty="0" smtClean="0">
                <a:latin typeface="Minion Pro" pitchFamily="18" charset="0"/>
              </a:rPr>
              <a:t>устраивающихся на работу.</a:t>
            </a:r>
            <a:r>
              <a:rPr lang="ru-RU" sz="3600" dirty="0">
                <a:latin typeface="Minion Pro" pitchFamily="18" charset="0"/>
              </a:rPr>
              <a:t/>
            </a:r>
            <a:br>
              <a:rPr lang="ru-RU" sz="3600" dirty="0">
                <a:latin typeface="Minion Pro" pitchFamily="18" charset="0"/>
              </a:rPr>
            </a:br>
            <a:endParaRPr lang="ru-RU" sz="3600" dirty="0" smtClean="0">
              <a:latin typeface="Minion Pro" pitchFamily="18" charset="0"/>
            </a:endParaRPr>
          </a:p>
          <a:p>
            <a:endParaRPr lang="ru-RU" sz="3600" dirty="0" smtClean="0">
              <a:latin typeface="Minion Pro" pitchFamily="18" charset="0"/>
            </a:endParaRPr>
          </a:p>
          <a:p>
            <a:r>
              <a:rPr lang="ru-RU" sz="3600" dirty="0" smtClean="0">
                <a:latin typeface="Minion Pro" pitchFamily="18" charset="0"/>
              </a:rPr>
              <a:t>3.Если </a:t>
            </a:r>
            <a:r>
              <a:rPr lang="ru-RU" sz="3600" dirty="0">
                <a:latin typeface="Minion Pro" pitchFamily="18" charset="0"/>
              </a:rPr>
              <a:t>у вас возникли </a:t>
            </a:r>
            <a:r>
              <a:rPr lang="ru-RU" sz="3600" dirty="0" smtClean="0">
                <a:latin typeface="Minion Pro" pitchFamily="18" charset="0"/>
              </a:rPr>
              <a:t>вопросы, </a:t>
            </a:r>
            <a:r>
              <a:rPr lang="ru-RU" sz="3600" dirty="0">
                <a:latin typeface="Minion Pro" pitchFamily="18" charset="0"/>
              </a:rPr>
              <a:t>обратитесь к </a:t>
            </a:r>
            <a:r>
              <a:rPr lang="ru-RU" sz="3600" dirty="0" smtClean="0">
                <a:latin typeface="Minion Pro" pitchFamily="18" charset="0"/>
              </a:rPr>
              <a:t>нашим специалистам.</a:t>
            </a:r>
          </a:p>
          <a:p>
            <a:endParaRPr lang="ru-RU" sz="3600" dirty="0">
              <a:latin typeface="Minion Pro" pitchFamily="18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сведения об университете</a:t>
            </a:r>
            <a:endParaRPr lang="en-US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33500"/>
            <a:ext cx="16840200" cy="65556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inion Pro" pitchFamily="18" charset="0"/>
              </a:rPr>
              <a:t>Полное официальное </a:t>
            </a:r>
            <a:r>
              <a:rPr lang="ru-RU" sz="2800" dirty="0" smtClean="0">
                <a:latin typeface="Minion Pro" pitchFamily="18" charset="0"/>
              </a:rPr>
              <a:t>наименование: </a:t>
            </a:r>
            <a:r>
              <a:rPr lang="ru-RU" sz="2800" u="sng" dirty="0">
                <a:latin typeface="Minion Pro" pitchFamily="18" charset="0"/>
              </a:rPr>
              <a:t>Федеральное государственное бюджетное образовательное учреждение высшего образования </a:t>
            </a:r>
            <a:r>
              <a:rPr lang="en-US" sz="2800" u="sng" dirty="0">
                <a:latin typeface="Minion Pro" pitchFamily="18" charset="0"/>
              </a:rPr>
              <a:t>«</a:t>
            </a:r>
            <a:r>
              <a:rPr lang="ru-RU" sz="2800" u="sng" dirty="0">
                <a:latin typeface="Minion Pro" pitchFamily="18" charset="0"/>
              </a:rPr>
              <a:t>Иркутский национальный исследовательский технический университет</a:t>
            </a:r>
            <a:r>
              <a:rPr lang="en-US" sz="2800" u="sng" dirty="0" smtClean="0">
                <a:latin typeface="Minion Pro" pitchFamily="18" charset="0"/>
              </a:rPr>
              <a:t>»</a:t>
            </a:r>
            <a:r>
              <a:rPr lang="ru-RU" sz="2800" u="sng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u="sng" dirty="0" smtClean="0">
              <a:latin typeface="Minion Pro" pitchFamily="18" charset="0"/>
            </a:endParaRPr>
          </a:p>
          <a:p>
            <a:pPr algn="just"/>
            <a:r>
              <a:rPr lang="ru-RU" sz="2800" dirty="0" smtClean="0">
                <a:latin typeface="Minion Pro" pitchFamily="18" charset="0"/>
              </a:rPr>
              <a:t>Сокращенное наименование: </a:t>
            </a:r>
            <a:r>
              <a:rPr lang="ru-RU" sz="2800" u="sng" dirty="0">
                <a:latin typeface="Minion Pro" pitchFamily="18" charset="0"/>
              </a:rPr>
              <a:t>ФГБОУ ВО </a:t>
            </a:r>
            <a:r>
              <a:rPr lang="en-US" sz="2800" u="sng" dirty="0">
                <a:latin typeface="Minion Pro" pitchFamily="18" charset="0"/>
              </a:rPr>
              <a:t>«</a:t>
            </a:r>
            <a:r>
              <a:rPr lang="ru-RU" sz="2800" u="sng" dirty="0">
                <a:latin typeface="Minion Pro" pitchFamily="18" charset="0"/>
              </a:rPr>
              <a:t>ИРНИТУ</a:t>
            </a:r>
            <a:r>
              <a:rPr lang="en-US" sz="2800" u="sng" dirty="0">
                <a:latin typeface="Minion Pro" pitchFamily="18" charset="0"/>
              </a:rPr>
              <a:t>», </a:t>
            </a:r>
            <a:r>
              <a:rPr lang="ru-RU" sz="2800" u="sng" dirty="0">
                <a:latin typeface="Minion Pro" pitchFamily="18" charset="0"/>
              </a:rPr>
              <a:t>ИРНИТУ</a:t>
            </a:r>
            <a:r>
              <a:rPr lang="ru-RU" sz="2800" u="sng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u="sng" dirty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Учредителем </a:t>
            </a:r>
            <a:r>
              <a:rPr lang="ru-RU" sz="2800" dirty="0" smtClean="0">
                <a:latin typeface="Minion Pro" pitchFamily="18" charset="0"/>
              </a:rPr>
              <a:t>является </a:t>
            </a:r>
            <a:r>
              <a:rPr lang="ru-RU" sz="2800" dirty="0">
                <a:latin typeface="Minion Pro" pitchFamily="18" charset="0"/>
              </a:rPr>
              <a:t>Российская Федерация, функции и полномочия учредителя осуществляет Министерство науки и высшего образования Российской Федерации</a:t>
            </a:r>
            <a:r>
              <a:rPr lang="ru-RU" sz="2800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Университет создан в соответствии с решением Правления Объединения </a:t>
            </a:r>
            <a:r>
              <a:rPr lang="ru-RU" sz="2800" dirty="0" err="1">
                <a:latin typeface="Minion Pro" pitchFamily="18" charset="0"/>
              </a:rPr>
              <a:t>Цветметзолото</a:t>
            </a:r>
            <a:r>
              <a:rPr lang="ru-RU" sz="2800" dirty="0">
                <a:latin typeface="Minion Pro" pitchFamily="18" charset="0"/>
              </a:rPr>
              <a:t> 26 февраля 1930 года (протокол № 19). </a:t>
            </a:r>
            <a:endParaRPr lang="ru-RU" sz="2800" dirty="0" smtClean="0">
              <a:latin typeface="Minion Pro" pitchFamily="18" charset="0"/>
            </a:endParaRPr>
          </a:p>
          <a:p>
            <a:pPr algn="just"/>
            <a:endParaRPr lang="ru-RU" sz="2800" dirty="0" smtClean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Юридический и почтовый адрес: 664074, г. Иркутск, ул. Лермонтова, </a:t>
            </a:r>
            <a:r>
              <a:rPr lang="ru-RU" sz="2800" dirty="0" smtClean="0">
                <a:latin typeface="Minion Pro" pitchFamily="18" charset="0"/>
              </a:rPr>
              <a:t>83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algn="just"/>
            <a:r>
              <a:rPr lang="ru-RU" sz="2800" dirty="0" smtClean="0">
                <a:latin typeface="Minion Pro" pitchFamily="18" charset="0"/>
              </a:rPr>
              <a:t>Образовательный </a:t>
            </a:r>
            <a:r>
              <a:rPr lang="ru-RU" sz="2800" dirty="0">
                <a:latin typeface="Minion Pro" pitchFamily="18" charset="0"/>
              </a:rPr>
              <a:t>процесс для более 18 тыс. обучающихся обеспечивают более 2,5 тыс. сотрудников (образование, наука, административно-хозяйственная часть</a:t>
            </a:r>
            <a:r>
              <a:rPr lang="ru-RU" sz="2800" dirty="0" smtClean="0">
                <a:latin typeface="Minion Pro" pitchFamily="18" charset="0"/>
              </a:rPr>
              <a:t>).</a:t>
            </a:r>
            <a:endParaRPr lang="ru-RU" sz="2800" dirty="0">
              <a:latin typeface="Minion Pro" pitchFamily="18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074" name="Picture 2" descr="C:\Users\rossovaae\Desktop\ОТ\ЛНА\qrcode_www.istu.e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92080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8463455"/>
            <a:ext cx="9353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inion Pro" pitchFamily="18" charset="0"/>
              </a:rPr>
              <a:t>САЙТ ИРНИТУ – вся полезная информация здесь!</a:t>
            </a:r>
            <a:br>
              <a:rPr lang="ru-RU" sz="2400" dirty="0" smtClean="0">
                <a:latin typeface="Minion Pro" pitchFamily="18" charset="0"/>
              </a:rPr>
            </a:br>
            <a:r>
              <a:rPr lang="ru-RU" sz="2400" dirty="0" smtClean="0">
                <a:latin typeface="Minion Pro" pitchFamily="18" charset="0"/>
              </a:rPr>
              <a:t>для просмотра наберите в поисковой строке вашего браузера </a:t>
            </a:r>
            <a:r>
              <a:rPr lang="en-US" sz="2400" b="1" u="sng" dirty="0" smtClean="0">
                <a:latin typeface="Minion Pro" pitchFamily="18" charset="0"/>
                <a:hlinkClick r:id="rId4"/>
              </a:rPr>
              <a:t>istu.edu</a:t>
            </a:r>
            <a:r>
              <a:rPr lang="en-US" sz="2400" b="1" u="sng" dirty="0" smtClean="0">
                <a:latin typeface="Minion Pro" pitchFamily="18" charset="0"/>
              </a:rPr>
              <a:t> </a:t>
            </a:r>
            <a:endParaRPr lang="ru-RU" sz="2400" b="1" u="sng" dirty="0" smtClean="0">
              <a:latin typeface="Minion Pro" pitchFamily="18" charset="0"/>
            </a:endParaRPr>
          </a:p>
          <a:p>
            <a:r>
              <a:rPr lang="ru-RU" sz="2400" dirty="0" smtClean="0">
                <a:latin typeface="Minion Pro" pitchFamily="18" charset="0"/>
              </a:rPr>
              <a:t>или отсканируйте </a:t>
            </a:r>
            <a:r>
              <a:rPr lang="en-US" sz="2400" dirty="0" smtClean="0">
                <a:latin typeface="Minion Pro" pitchFamily="18" charset="0"/>
              </a:rPr>
              <a:t>QR</a:t>
            </a:r>
            <a:r>
              <a:rPr lang="ru-RU" sz="2400" dirty="0" smtClean="0">
                <a:latin typeface="Minion Pro" pitchFamily="18" charset="0"/>
              </a:rPr>
              <a:t>-код при помощи телефона</a:t>
            </a:r>
            <a:endParaRPr lang="ru-RU" sz="2400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сведения об университете</a:t>
            </a:r>
            <a:endParaRPr lang="en-US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33500"/>
            <a:ext cx="16840200" cy="79714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inion Pro" pitchFamily="18" charset="0"/>
              </a:rPr>
              <a:t>Процесс обучения по различным направлениям подготовки обеспечивают</a:t>
            </a:r>
            <a:r>
              <a:rPr lang="ru-RU" sz="2800" dirty="0" smtClean="0">
                <a:latin typeface="Minion Pro" pitchFamily="18" charset="0"/>
              </a:rPr>
              <a:t>: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Minion Pro" pitchFamily="18" charset="0"/>
              </a:rPr>
              <a:t>Siberian</a:t>
            </a:r>
            <a:r>
              <a:rPr lang="ru-RU" sz="2400" dirty="0" smtClean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School</a:t>
            </a:r>
            <a:r>
              <a:rPr lang="ru-RU" sz="2400" dirty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of</a:t>
            </a:r>
            <a:r>
              <a:rPr lang="ru-RU" sz="2400" dirty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Geosciences</a:t>
            </a:r>
            <a:endParaRPr lang="ru-RU" sz="2400" dirty="0">
              <a:latin typeface="Minion Pro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Байкальский институт БРИКС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</a:t>
            </a:r>
            <a:r>
              <a:rPr lang="ru-RU" sz="2400" dirty="0" err="1">
                <a:latin typeface="Minion Pro" pitchFamily="18" charset="0"/>
              </a:rPr>
              <a:t>авиамашиностроения</a:t>
            </a:r>
            <a:r>
              <a:rPr lang="ru-RU" sz="2400" dirty="0">
                <a:latin typeface="Minion Pro" pitchFamily="18" charset="0"/>
              </a:rPr>
              <a:t> и транспорта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архитектуры, строительства и дизайна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высоких технологий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заочно-вечернего обучения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информационных технологий и анализа данных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квантовой физики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лингвистики и межкультурной коммуникации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недропользования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экономики, управления и права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энергетики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Филиал в городе Усолье-Сибирском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inion Pro" pitchFamily="18" charset="0"/>
              </a:rPr>
              <a:t>Усольский</a:t>
            </a:r>
            <a:r>
              <a:rPr lang="ru-RU" sz="2400" dirty="0">
                <a:latin typeface="Minion Pro" pitchFamily="18" charset="0"/>
              </a:rPr>
              <a:t> химико-технологический техникум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Факультет среднего профессионального образования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Машиностроительный колледж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Геологоразведочный колледж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Военный учебный центр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Кафедра физической культуры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01200" y="8803801"/>
            <a:ext cx="605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inion Pro" pitchFamily="18" charset="0"/>
              </a:rPr>
              <a:t>полная структура университета здесь	</a:t>
            </a:r>
            <a:r>
              <a:rPr lang="ru-RU" sz="2400" dirty="0" smtClean="0">
                <a:latin typeface="Minion Pro" pitchFamily="18" charset="0"/>
                <a:sym typeface="Symbol"/>
              </a:rPr>
              <a:t></a:t>
            </a:r>
            <a:r>
              <a:rPr lang="ru-RU" sz="2400" dirty="0" smtClean="0">
                <a:latin typeface="Minion Pro" pitchFamily="18" charset="0"/>
              </a:rPr>
              <a:t/>
            </a:r>
            <a:br>
              <a:rPr lang="ru-RU" sz="2400" dirty="0" smtClean="0">
                <a:latin typeface="Minion Pro" pitchFamily="18" charset="0"/>
              </a:rPr>
            </a:br>
            <a:r>
              <a:rPr lang="ru-RU" sz="2400" dirty="0" smtClean="0">
                <a:latin typeface="Minion Pro" pitchFamily="18" charset="0"/>
              </a:rPr>
              <a:t>отсканируйте </a:t>
            </a:r>
            <a:r>
              <a:rPr lang="en-US" sz="2400" dirty="0" smtClean="0">
                <a:latin typeface="Minion Pro" pitchFamily="18" charset="0"/>
              </a:rPr>
              <a:t>QR</a:t>
            </a:r>
            <a:r>
              <a:rPr lang="ru-RU" sz="2400" dirty="0" smtClean="0">
                <a:latin typeface="Minion Pro" pitchFamily="18" charset="0"/>
              </a:rPr>
              <a:t>-код при помощи телефона</a:t>
            </a:r>
          </a:p>
          <a:p>
            <a:r>
              <a:rPr lang="en-US" sz="2400" b="1" dirty="0">
                <a:latin typeface="Minion Pro" pitchFamily="18" charset="0"/>
                <a:hlinkClick r:id="rId3"/>
              </a:rPr>
              <a:t>https://www.istu.edu/ob_irnitu/struktura/</a:t>
            </a:r>
            <a:endParaRPr lang="ru-RU" sz="2400" b="1" dirty="0">
              <a:latin typeface="Minion Pro" pitchFamily="18" charset="0"/>
            </a:endParaRPr>
          </a:p>
        </p:txBody>
      </p:sp>
      <p:pic>
        <p:nvPicPr>
          <p:cNvPr id="4098" name="Picture 2" descr="C:\Users\rossovaae\Downloads\qrcode_www.istu.ed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6" y="81897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-l.uz/wp-content/uploads/2020/09/img_6202-1024x6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77" y="2081011"/>
            <a:ext cx="8633482" cy="57584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Политика ИРНИТУ в области охраны труда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485900"/>
            <a:ext cx="108966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inion Pro" pitchFamily="18" charset="0"/>
              </a:rPr>
              <a:t>Университет берёт на себя обязательства осуществлять свою деятельность на обеспечение следующих направлений: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обеспечение реализации </a:t>
            </a:r>
            <a:r>
              <a:rPr lang="ru-RU" sz="2400" dirty="0" smtClean="0">
                <a:latin typeface="Minion Pro" pitchFamily="18" charset="0"/>
              </a:rPr>
              <a:t>различных мероприятий</a:t>
            </a:r>
            <a:r>
              <a:rPr lang="ru-RU" sz="2400" dirty="0">
                <a:latin typeface="Minion Pro" pitchFamily="18" charset="0"/>
              </a:rPr>
              <a:t>, направленных на безопасность, сохранение работоспособности, здоровья и жизни работников и обучающихся университета в процессе труда и учебно-научной </a:t>
            </a:r>
            <a:r>
              <a:rPr lang="ru-RU" sz="2400" dirty="0" smtClean="0">
                <a:latin typeface="Minion Pro" pitchFamily="18" charset="0"/>
              </a:rPr>
              <a:t>деятельности;</a:t>
            </a:r>
            <a:endParaRPr lang="ru-RU" sz="2400" dirty="0">
              <a:latin typeface="Minion Pro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обеспечение социальных гарантий в области охраны труда согласно Коллективному договору между трудовым коллективом и работодателем, выполнение мероприятий Соглашения по охране труда</a:t>
            </a:r>
            <a:r>
              <a:rPr lang="ru-RU" sz="2400" dirty="0" smtClean="0">
                <a:latin typeface="Minion Pro" pitchFamily="18" charset="0"/>
              </a:rPr>
              <a:t>;</a:t>
            </a:r>
            <a:endParaRPr lang="ru-RU" sz="2400" dirty="0">
              <a:latin typeface="Minion Pro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профилактику производственного травматизма и несчастных случаев в процессе труда и учебно-научной деятельности</a:t>
            </a:r>
            <a:r>
              <a:rPr lang="ru-RU" sz="2400" dirty="0" smtClean="0">
                <a:latin typeface="Minion Pro" pitchFamily="18" charset="0"/>
              </a:rPr>
              <a:t>;</a:t>
            </a:r>
            <a:endParaRPr lang="ru-RU" sz="2400" dirty="0">
              <a:latin typeface="Minion Pro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проведение специальной оценки условий труда</a:t>
            </a:r>
            <a:r>
              <a:rPr lang="ru-RU" sz="2400" dirty="0" smtClean="0">
                <a:latin typeface="Minion Pro" pitchFamily="18" charset="0"/>
              </a:rPr>
              <a:t>;</a:t>
            </a:r>
            <a:endParaRPr lang="ru-RU" sz="2400" dirty="0">
              <a:latin typeface="Minion Pro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проведение профессионального отбора работников в соответствии с существующими требованиями к определенным специальностям;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усиление требовательности и персональной ответственности руководителей структурных подразделений и должностных лиц за состоянием охраны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снижение потенциала рисков в области охраны труда при осуществлении производственной деятельности и учебно-научной деятельности, и постоянное повышение эффективности предупредительных мер по соблюдению требований и норм охраны труда в структурных подразделениях.</a:t>
            </a:r>
          </a:p>
        </p:txBody>
      </p:sp>
      <p:pic>
        <p:nvPicPr>
          <p:cNvPr id="6148" name="Picture 4" descr="C:\Users\rossovaae\Desktop\ОТ\ЛНА\1621585200_61247_u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74" y="2632656"/>
            <a:ext cx="7917626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Цели ИРНИТУ в области охраны труда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262" y="1961439"/>
            <a:ext cx="1089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профилактика несчастных случаев и профессиональных заболеваний;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снижение </a:t>
            </a:r>
            <a:r>
              <a:rPr lang="ru-RU" sz="2800" dirty="0">
                <a:latin typeface="Minion Pro" pitchFamily="18" charset="0"/>
              </a:rPr>
              <a:t>уровня воздействия (устранения воздействия) на работников вредных и (или) опасных производственных факторов;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управление профессиональными рисками</a:t>
            </a:r>
            <a:r>
              <a:rPr lang="ru-RU" sz="2800" dirty="0" smtClean="0">
                <a:latin typeface="Minion Pro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постоянное улучшение условий труда.</a:t>
            </a:r>
            <a:endParaRPr lang="ru-RU" sz="2800" dirty="0">
              <a:latin typeface="Minion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8668" y="1669051"/>
            <a:ext cx="138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ЦЕЛИ</a:t>
            </a:r>
            <a:endParaRPr lang="ru-RU" sz="3200" b="1" dirty="0">
              <a:latin typeface="Minion Pro" pitchFamily="18" charset="0"/>
            </a:endParaRPr>
          </a:p>
        </p:txBody>
      </p:sp>
      <p:pic>
        <p:nvPicPr>
          <p:cNvPr id="7170" name="Picture 2" descr="C:\Users\rossovaae\Desktop\ОТ\ЛНА\gOrCY1wyRsb7uJjRH1hy4vsebkfydq707gVUxqpykFP37nTnpCpAqAa_dHRj_GvI43HYbHQcZMLHYYxvXfNe63W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1" y="2173932"/>
            <a:ext cx="2929857" cy="29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1529" y="5695239"/>
            <a:ext cx="441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ПРОЦЕДУРЫ </a:t>
            </a:r>
          </a:p>
          <a:p>
            <a:pPr algn="ctr"/>
            <a:r>
              <a:rPr lang="ru-RU" sz="2800" b="1" dirty="0" smtClean="0">
                <a:latin typeface="Minion Pro" pitchFamily="18" charset="0"/>
              </a:rPr>
              <a:t>ДЛЯ ДОСТИЖЕНИЯ</a:t>
            </a:r>
            <a:endParaRPr lang="ru-RU" sz="2800" b="1" dirty="0">
              <a:latin typeface="Minion Pro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0009" y="5462725"/>
            <a:ext cx="115911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организация и проведение специальной оценки условий труда;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выявление опасностей и оценка уровня профессиональных рисков;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информирование работников об условиях труда на их рабочих местах, уровнях профессиональных рисков, а также о предоставляемых им гарантиях и полагающихся компенсациях;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обеспечение оптимальных режимов труда и отдыха работников;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подготовка (обучение) по охране труда работников;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обеспечение работников средствами индивидуальной и коллективной защиты, смывающими и обезвреживающими средствами;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обеспечение безопасного выполнения работ.</a:t>
            </a:r>
          </a:p>
        </p:txBody>
      </p:sp>
      <p:pic>
        <p:nvPicPr>
          <p:cNvPr id="7172" name="Picture 4" descr="https://ot.sovet-rf.ru/images/25-converted-01.png?crc=269529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50" y="6762039"/>
            <a:ext cx="4213558" cy="29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Расположение основных служб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194" name="Picture 2" descr="C:\Users\rossovaae\Desktop\ОТ\ЛНА\сх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0" y="1110666"/>
            <a:ext cx="16555983" cy="82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5381" y="8471118"/>
            <a:ext cx="14325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сохраните себе эту схему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  <a:r>
              <a:rPr lang="ru-RU" sz="2800" dirty="0" smtClean="0">
                <a:latin typeface="Minion Pro" pitchFamily="18" charset="0"/>
              </a:rPr>
              <a:t/>
            </a:r>
            <a:br>
              <a:rPr lang="ru-RU" sz="2800" dirty="0" smtClean="0">
                <a:latin typeface="Minion Pro" pitchFamily="18" charset="0"/>
              </a:rPr>
            </a:br>
            <a:r>
              <a:rPr lang="en-US" sz="2000" b="1" dirty="0">
                <a:latin typeface="Minion Pro" pitchFamily="18" charset="0"/>
                <a:hlinkClick r:id="rId4"/>
              </a:rPr>
              <a:t>https://thumb.tildacdn.com/tild6638-3963-4464-b132-353330323065/-/format/webp/_.jpg</a:t>
            </a:r>
            <a:endParaRPr lang="ru-RU" sz="2000" b="1" dirty="0" smtClean="0">
              <a:latin typeface="Minion Pro" pitchFamily="18" charset="0"/>
            </a:endParaRPr>
          </a:p>
          <a:p>
            <a:pPr algn="r"/>
            <a:r>
              <a:rPr lang="ru-RU" sz="2800" dirty="0" smtClean="0">
                <a:latin typeface="Minion Pro" pitchFamily="18" charset="0"/>
              </a:rPr>
              <a:t>а чтобы ориентироваться в ИРНИТУ еще лучше, скачайте приложение 2ГИС – в нем есть расположение всех аудиторий ИРНИТУ поэтажно</a:t>
            </a:r>
            <a:endParaRPr lang="ru-RU" sz="2800" dirty="0">
              <a:latin typeface="Minion Pro" pitchFamily="18" charset="0"/>
            </a:endParaRPr>
          </a:p>
        </p:txBody>
      </p:sp>
      <p:pic>
        <p:nvPicPr>
          <p:cNvPr id="8195" name="Picture 3" descr="C:\Users\rossovaae\Downloads\qrcode_thumb.tildacdn.com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00" y="8217604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rossovaae\Desktop\ОТ\ЛНА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899">
            <a:off x="13262737" y="5431937"/>
            <a:ext cx="5137044" cy="18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правила поведения работников на территории университета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2630510"/>
            <a:ext cx="1333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вход (выход) в учебные корпуса университета разрешается только через </a:t>
            </a:r>
            <a:r>
              <a:rPr lang="ru-RU" sz="2800" dirty="0" smtClean="0">
                <a:latin typeface="Minion Pro" pitchFamily="18" charset="0"/>
              </a:rPr>
              <a:t>центральный вход, а также через входы в корпусах Ж и Г по </a:t>
            </a:r>
            <a:r>
              <a:rPr lang="ru-RU" sz="2800" dirty="0">
                <a:latin typeface="Minion Pro" pitchFamily="18" charset="0"/>
              </a:rPr>
              <a:t>электронному </a:t>
            </a:r>
            <a:r>
              <a:rPr lang="ru-RU" sz="2800" dirty="0" smtClean="0">
                <a:latin typeface="Minion Pro" pitchFamily="18" charset="0"/>
              </a:rPr>
              <a:t>пропуску;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необходимо </a:t>
            </a:r>
            <a:r>
              <a:rPr lang="ru-RU" sz="2800" dirty="0">
                <a:latin typeface="Minion Pro" pitchFamily="18" charset="0"/>
              </a:rPr>
              <a:t>соблюдать правила трудового распорядка </a:t>
            </a:r>
            <a:r>
              <a:rPr lang="ru-RU" sz="2800" dirty="0" smtClean="0">
                <a:latin typeface="Minion Pro" pitchFamily="18" charset="0"/>
              </a:rPr>
              <a:t>ИРНИТУ;</a:t>
            </a:r>
            <a:endParaRPr lang="ru-RU" sz="2800" dirty="0">
              <a:latin typeface="Minion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по </a:t>
            </a:r>
            <a:r>
              <a:rPr lang="ru-RU" sz="2800" dirty="0">
                <a:latin typeface="Minion Pro" pitchFamily="18" charset="0"/>
              </a:rPr>
              <a:t>территории ИРНИТУ работники должны передвигаться по пешеходным дорожкам, быть внимательными к сигналам движущегося транспорта, места, на которых ведутся работы, обходить на безопасном расстоянии;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необходимо </a:t>
            </a:r>
            <a:r>
              <a:rPr lang="ru-RU" sz="2800" dirty="0">
                <a:latin typeface="Minion Pro" pitchFamily="18" charset="0"/>
              </a:rPr>
              <a:t>быть внимательным и соблюдать осторожность при хождении по лестничным маршам внутри зданий</a:t>
            </a:r>
            <a:r>
              <a:rPr lang="ru-RU" sz="2800" dirty="0" smtClean="0">
                <a:latin typeface="Minion Pro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Minion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9652" y="9240765"/>
            <a:ext cx="1432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Правила внутреннего трудового распорядка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300" b="1" dirty="0">
                <a:latin typeface="Minion Pro" pitchFamily="18" charset="0"/>
                <a:sym typeface="Symbol"/>
                <a:hlinkClick r:id="rId4"/>
              </a:rPr>
              <a:t>https://www.istu.edu/local/modules/doc/download/44368</a:t>
            </a:r>
            <a:endParaRPr lang="ru-RU" sz="2300" b="1" dirty="0" smtClean="0">
              <a:latin typeface="Minion Pro" pitchFamily="18" charset="0"/>
              <a:sym typeface="Symbol"/>
            </a:endParaRPr>
          </a:p>
        </p:txBody>
      </p:sp>
      <p:pic>
        <p:nvPicPr>
          <p:cNvPr id="9218" name="Picture 2" descr="C:\Users\rossovaae\Downloads\qrcode_www.istu.edu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68" y="82278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правила поведения работников на территории университета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472744"/>
            <a:ext cx="13106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соблюдать нормы, правила и инструкции по охране труда, пожарной безопасности, правильно применять коллективные и индивидуальные средства защиты на рабочих местах, где это предусмотрено, немедленно сообщать своему непосредственному руководителю о любом несчастном случае, происшедшем на производстве, о признаках профессионального заболевания, а также о ситуации, которая создает угрозу жизни и здоровью людей;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запрещается употребление алкогольных напитков, а также не разрешается приступать к работе в состоянии алкогольного или наркотического опьянения;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при несчастном случае следует оказывать первую помощь пострадавшему в соответствии с Правилами по оказанию первой доврачебной помощи, при необходимости вызвать скорую помощь, сохранить до расследования обстановку на рабочем месте такой, какой она была в момент происшествия, если это не угрожает жизни и здоровью окружающих и не приведет к аварии;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не допускается загромождать проходы, пути эвакуации.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9373" y="9271889"/>
            <a:ext cx="1432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Правила по оказанию первой доврачебной помощи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400" b="1" dirty="0">
                <a:latin typeface="Minion Pro" pitchFamily="18" charset="0"/>
                <a:sym typeface="Symbol"/>
                <a:hlinkClick r:id="rId3"/>
              </a:rPr>
              <a:t>https://www.istu.edu/local/modules/doc/download/74684</a:t>
            </a:r>
            <a:endParaRPr lang="ru-RU" sz="2400" b="1" dirty="0" smtClean="0">
              <a:latin typeface="Minion Pro" pitchFamily="18" charset="0"/>
              <a:sym typeface="Symbol"/>
            </a:endParaRPr>
          </a:p>
        </p:txBody>
      </p:sp>
      <p:pic>
        <p:nvPicPr>
          <p:cNvPr id="10242" name="Picture 2" descr="C:\Users\rossovaae\Downloads\qrcode_www.istu.edu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973" y="82278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ossovaae\Desktop\ОТ\ЛНА\Без имени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899">
            <a:off x="13262737" y="5431937"/>
            <a:ext cx="5137044" cy="18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1163</Words>
  <Application>Microsoft Office PowerPoint</Application>
  <PresentationFormat>Произвольный</PresentationFormat>
  <Paragraphs>135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Impact</vt:lpstr>
      <vt:lpstr>Minion Pro SmBd</vt:lpstr>
      <vt:lpstr>Minion Pro</vt:lpstr>
      <vt:lpstr>Calibri</vt:lpstr>
      <vt:lpstr>Symbol</vt:lpstr>
      <vt:lpstr>Minion Pro Cond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Creative Employee Training Presentation</dc:title>
  <dc:creator>Россова Анастасия</dc:creator>
  <cp:lastModifiedBy>Россова Анастасия</cp:lastModifiedBy>
  <cp:revision>36</cp:revision>
  <dcterms:created xsi:type="dcterms:W3CDTF">2006-08-16T00:00:00Z</dcterms:created>
  <dcterms:modified xsi:type="dcterms:W3CDTF">2023-12-13T06:19:42Z</dcterms:modified>
  <dc:identifier>DAF0Ny8E4s0</dc:identifier>
</cp:coreProperties>
</file>