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81" r:id="rId3"/>
    <p:sldId id="260" r:id="rId4"/>
    <p:sldId id="282" r:id="rId5"/>
    <p:sldId id="283" r:id="rId6"/>
    <p:sldId id="286" r:id="rId7"/>
    <p:sldId id="280" r:id="rId8"/>
    <p:sldId id="287" r:id="rId9"/>
    <p:sldId id="276" r:id="rId10"/>
    <p:sldId id="279" r:id="rId11"/>
    <p:sldId id="259" r:id="rId12"/>
    <p:sldId id="268" r:id="rId13"/>
    <p:sldId id="272" r:id="rId14"/>
    <p:sldId id="273" r:id="rId15"/>
  </p:sldIdLst>
  <p:sldSz cx="9144000" cy="5143500" type="screen16x9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FF2"/>
    <a:srgbClr val="0066FF"/>
    <a:srgbClr val="0000FF"/>
    <a:srgbClr val="3333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7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68F4B-308A-4E58-BF72-12C6006BAB8C}" type="doc">
      <dgm:prSet loTypeId="urn:microsoft.com/office/officeart/2005/8/layout/cycle4#1" loCatId="relationship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49BDB27-F2C7-4EC0-85EF-2EF4B84E4679}">
      <dgm:prSet phldrT="[Текст]" custT="1"/>
      <dgm:spPr/>
      <dgm:t>
        <a:bodyPr lIns="0" tIns="0" rIns="0" bIns="0"/>
        <a:lstStyle/>
        <a:p>
          <a:r>
            <a:rPr lang="ru-RU" sz="1600" b="1" dirty="0" smtClean="0"/>
            <a:t>База данных </a:t>
          </a:r>
          <a:endParaRPr lang="ru-RU" sz="1600" b="1" dirty="0"/>
        </a:p>
      </dgm:t>
    </dgm:pt>
    <dgm:pt modelId="{7C92BFF9-3393-4DF2-821D-FBD3DFB6A269}" type="parTrans" cxnId="{CA3E6CA7-C44E-4FA8-B5DA-A9660DC26E04}">
      <dgm:prSet/>
      <dgm:spPr/>
      <dgm:t>
        <a:bodyPr/>
        <a:lstStyle/>
        <a:p>
          <a:endParaRPr lang="ru-RU" sz="1400"/>
        </a:p>
      </dgm:t>
    </dgm:pt>
    <dgm:pt modelId="{D6A48420-1210-412D-BE01-8D5D44926602}" type="sibTrans" cxnId="{CA3E6CA7-C44E-4FA8-B5DA-A9660DC26E04}">
      <dgm:prSet/>
      <dgm:spPr/>
      <dgm:t>
        <a:bodyPr/>
        <a:lstStyle/>
        <a:p>
          <a:endParaRPr lang="ru-RU" sz="1400"/>
        </a:p>
      </dgm:t>
    </dgm:pt>
    <dgm:pt modelId="{C93149BB-6281-4E17-85CA-35D3A5DD2FC5}">
      <dgm:prSet phldrT="[Текст]" custT="1"/>
      <dgm:spPr/>
      <dgm:t>
        <a:bodyPr lIns="0" tIns="0" rIns="0" bIns="0"/>
        <a:lstStyle/>
        <a:p>
          <a:r>
            <a:rPr lang="ru-RU" sz="1600" b="1" dirty="0" smtClean="0"/>
            <a:t>База знаний</a:t>
          </a:r>
          <a:endParaRPr lang="ru-RU" sz="1600" b="1" dirty="0"/>
        </a:p>
      </dgm:t>
    </dgm:pt>
    <dgm:pt modelId="{D1B1BEF1-9243-472D-A1B9-A399A554E979}" type="parTrans" cxnId="{8698E930-643E-4735-8A2B-ACB6B7837002}">
      <dgm:prSet/>
      <dgm:spPr/>
      <dgm:t>
        <a:bodyPr/>
        <a:lstStyle/>
        <a:p>
          <a:endParaRPr lang="ru-RU" sz="1400"/>
        </a:p>
      </dgm:t>
    </dgm:pt>
    <dgm:pt modelId="{4B4A83DC-AEBC-4515-BE44-7767DF854A2A}" type="sibTrans" cxnId="{8698E930-643E-4735-8A2B-ACB6B7837002}">
      <dgm:prSet/>
      <dgm:spPr/>
      <dgm:t>
        <a:bodyPr/>
        <a:lstStyle/>
        <a:p>
          <a:endParaRPr lang="ru-RU" sz="1400"/>
        </a:p>
      </dgm:t>
    </dgm:pt>
    <dgm:pt modelId="{61FD1139-62E7-4198-9415-970F1AE362EA}">
      <dgm:prSet phldrT="[Текст]" custT="1"/>
      <dgm:spPr/>
      <dgm:t>
        <a:bodyPr lIns="0" tIns="0" rIns="0" bIns="0"/>
        <a:lstStyle/>
        <a:p>
          <a:r>
            <a:rPr lang="ru-RU" sz="1400" dirty="0" smtClean="0"/>
            <a:t>Технологические рекомендации по  составу КЭ</a:t>
          </a:r>
          <a:endParaRPr lang="ru-RU" sz="1400" dirty="0"/>
        </a:p>
      </dgm:t>
    </dgm:pt>
    <dgm:pt modelId="{0BABCC29-EEA8-427C-8D42-12000BD89814}" type="parTrans" cxnId="{3C5A3AF6-360E-4DE2-B490-B0FB86AFABC4}">
      <dgm:prSet/>
      <dgm:spPr/>
      <dgm:t>
        <a:bodyPr/>
        <a:lstStyle/>
        <a:p>
          <a:endParaRPr lang="ru-RU" sz="1400"/>
        </a:p>
      </dgm:t>
    </dgm:pt>
    <dgm:pt modelId="{7F290FEC-27E0-4C5E-99E8-169F7A19E4EA}" type="sibTrans" cxnId="{3C5A3AF6-360E-4DE2-B490-B0FB86AFABC4}">
      <dgm:prSet/>
      <dgm:spPr/>
      <dgm:t>
        <a:bodyPr/>
        <a:lstStyle/>
        <a:p>
          <a:endParaRPr lang="ru-RU" sz="1400"/>
        </a:p>
      </dgm:t>
    </dgm:pt>
    <dgm:pt modelId="{0C5C2C73-4444-49E7-BEA0-C619AC7D56BD}">
      <dgm:prSet phldrT="[Текст]" custT="1"/>
      <dgm:spPr/>
      <dgm:t>
        <a:bodyPr lIns="0" tIns="0" rIns="0" bIns="0"/>
        <a:lstStyle/>
        <a:p>
          <a:r>
            <a:rPr lang="ru-RU" sz="1400" dirty="0" smtClean="0"/>
            <a:t>Типовые методы изготовления КЭ, деталей  </a:t>
          </a:r>
          <a:endParaRPr lang="ru-RU" sz="1400" dirty="0"/>
        </a:p>
      </dgm:t>
    </dgm:pt>
    <dgm:pt modelId="{A804CD74-78DC-4BF9-B689-D74AA6D7BF5E}" type="parTrans" cxnId="{08E591F8-2969-4431-A4E7-F68A8F86BE27}">
      <dgm:prSet/>
      <dgm:spPr/>
      <dgm:t>
        <a:bodyPr/>
        <a:lstStyle/>
        <a:p>
          <a:endParaRPr lang="ru-RU" sz="1400"/>
        </a:p>
      </dgm:t>
    </dgm:pt>
    <dgm:pt modelId="{0A0A01C3-DD6B-4021-B095-2BCB325B2D45}" type="sibTrans" cxnId="{08E591F8-2969-4431-A4E7-F68A8F86BE27}">
      <dgm:prSet/>
      <dgm:spPr/>
      <dgm:t>
        <a:bodyPr/>
        <a:lstStyle/>
        <a:p>
          <a:endParaRPr lang="ru-RU" sz="1400"/>
        </a:p>
      </dgm:t>
    </dgm:pt>
    <dgm:pt modelId="{1F109CF8-0811-4511-A26A-59DB69EEA29A}">
      <dgm:prSet phldrT="[Текст]" custT="1"/>
      <dgm:spPr/>
      <dgm:t>
        <a:bodyPr/>
        <a:lstStyle/>
        <a:p>
          <a:r>
            <a:rPr lang="ru-RU" sz="1400" dirty="0" smtClean="0"/>
            <a:t>Качественная оценка ТКИ</a:t>
          </a:r>
          <a:endParaRPr lang="ru-RU" sz="1400" dirty="0"/>
        </a:p>
      </dgm:t>
    </dgm:pt>
    <dgm:pt modelId="{763F85EE-D937-424B-9722-BA0CD76833DE}" type="parTrans" cxnId="{24217B94-AF7E-4F99-A818-894E02762E4E}">
      <dgm:prSet/>
      <dgm:spPr/>
      <dgm:t>
        <a:bodyPr/>
        <a:lstStyle/>
        <a:p>
          <a:endParaRPr lang="ru-RU"/>
        </a:p>
      </dgm:t>
    </dgm:pt>
    <dgm:pt modelId="{15C68C0A-7237-49C9-B9A4-AA300B7F7635}" type="sibTrans" cxnId="{24217B94-AF7E-4F99-A818-894E02762E4E}">
      <dgm:prSet/>
      <dgm:spPr/>
      <dgm:t>
        <a:bodyPr/>
        <a:lstStyle/>
        <a:p>
          <a:endParaRPr lang="ru-RU"/>
        </a:p>
      </dgm:t>
    </dgm:pt>
    <dgm:pt modelId="{0DF0E539-1C7F-41F0-B0C6-CBE7DD0DF9E7}">
      <dgm:prSet phldrT="[Текст]" custT="1"/>
      <dgm:spPr/>
      <dgm:t>
        <a:bodyPr/>
        <a:lstStyle/>
        <a:p>
          <a:r>
            <a:rPr lang="ru-RU" sz="1400" dirty="0" smtClean="0"/>
            <a:t>Количественная оценка ТКИ</a:t>
          </a:r>
          <a:endParaRPr lang="ru-RU" sz="1400" dirty="0"/>
        </a:p>
      </dgm:t>
    </dgm:pt>
    <dgm:pt modelId="{E6747D85-FA2A-4AD1-B1EA-F4E7DC8AD952}" type="parTrans" cxnId="{A375D260-5A60-4A70-9B9F-420D8E48FDEB}">
      <dgm:prSet/>
      <dgm:spPr/>
      <dgm:t>
        <a:bodyPr/>
        <a:lstStyle/>
        <a:p>
          <a:endParaRPr lang="ru-RU"/>
        </a:p>
      </dgm:t>
    </dgm:pt>
    <dgm:pt modelId="{F73ADE1E-F476-45AA-9F0E-778FBCD2436E}" type="sibTrans" cxnId="{A375D260-5A60-4A70-9B9F-420D8E48FDEB}">
      <dgm:prSet/>
      <dgm:spPr/>
      <dgm:t>
        <a:bodyPr/>
        <a:lstStyle/>
        <a:p>
          <a:endParaRPr lang="ru-RU"/>
        </a:p>
      </dgm:t>
    </dgm:pt>
    <dgm:pt modelId="{05E8FA46-9C64-4433-9167-D2AC13D0B601}">
      <dgm:prSet phldrT="[Текст]" custT="1"/>
      <dgm:spPr/>
      <dgm:t>
        <a:bodyPr/>
        <a:lstStyle/>
        <a:p>
          <a:r>
            <a:rPr lang="ru-RU" sz="1400" dirty="0" smtClean="0"/>
            <a:t>Образ изделия из системы </a:t>
          </a:r>
          <a:r>
            <a:rPr lang="en-US" sz="1400" dirty="0" smtClean="0"/>
            <a:t>NX</a:t>
          </a:r>
          <a:endParaRPr lang="ru-RU" sz="1400" dirty="0"/>
        </a:p>
      </dgm:t>
    </dgm:pt>
    <dgm:pt modelId="{E2FEC954-F47D-44BB-9EA2-8AEA4778D4DB}" type="parTrans" cxnId="{C996EA7C-0D34-49C7-9A1E-2D529A282C19}">
      <dgm:prSet/>
      <dgm:spPr/>
      <dgm:t>
        <a:bodyPr/>
        <a:lstStyle/>
        <a:p>
          <a:endParaRPr lang="ru-RU"/>
        </a:p>
      </dgm:t>
    </dgm:pt>
    <dgm:pt modelId="{70952B3D-310C-49B4-8981-A7C8C6110CC7}" type="sibTrans" cxnId="{C996EA7C-0D34-49C7-9A1E-2D529A282C19}">
      <dgm:prSet/>
      <dgm:spPr/>
      <dgm:t>
        <a:bodyPr/>
        <a:lstStyle/>
        <a:p>
          <a:endParaRPr lang="ru-RU"/>
        </a:p>
      </dgm:t>
    </dgm:pt>
    <dgm:pt modelId="{43029739-F0AE-44D4-BF87-BFE22E7BB1EC}">
      <dgm:prSet phldrT="[Текст]" custT="1"/>
      <dgm:spPr/>
      <dgm:t>
        <a:bodyPr/>
        <a:lstStyle/>
        <a:p>
          <a:r>
            <a:rPr lang="ru-RU" sz="1400" dirty="0" smtClean="0"/>
            <a:t>Эскизный проект проектируемого  изделия </a:t>
          </a:r>
          <a:endParaRPr lang="ru-RU" sz="1400" dirty="0"/>
        </a:p>
      </dgm:t>
    </dgm:pt>
    <dgm:pt modelId="{8D745124-DBD1-4A97-983A-0CF6BE09AFE8}" type="parTrans" cxnId="{A0D43D63-744F-42F3-9212-F3297AC3F342}">
      <dgm:prSet/>
      <dgm:spPr/>
      <dgm:t>
        <a:bodyPr/>
        <a:lstStyle/>
        <a:p>
          <a:endParaRPr lang="ru-RU"/>
        </a:p>
      </dgm:t>
    </dgm:pt>
    <dgm:pt modelId="{FC4DBDF4-34D6-4EAC-842B-14DE55368FAE}" type="sibTrans" cxnId="{A0D43D63-744F-42F3-9212-F3297AC3F342}">
      <dgm:prSet/>
      <dgm:spPr/>
      <dgm:t>
        <a:bodyPr/>
        <a:lstStyle/>
        <a:p>
          <a:endParaRPr lang="ru-RU"/>
        </a:p>
      </dgm:t>
    </dgm:pt>
    <dgm:pt modelId="{72C7CBA1-D253-44DE-8E1E-218F7AF571EB}">
      <dgm:prSet phldrT="[Текст]" custT="1"/>
      <dgm:spPr/>
      <dgm:t>
        <a:bodyPr/>
        <a:lstStyle/>
        <a:p>
          <a:r>
            <a:rPr lang="ru-RU" sz="1400" dirty="0" smtClean="0"/>
            <a:t>Конструктивный элемент</a:t>
          </a:r>
          <a:endParaRPr lang="ru-RU" sz="1400" dirty="0"/>
        </a:p>
      </dgm:t>
    </dgm:pt>
    <dgm:pt modelId="{C421238F-C997-4FB5-90F3-C113C40DC51E}" type="sibTrans" cxnId="{11171595-9DB8-471E-80D2-1B6A588F5748}">
      <dgm:prSet/>
      <dgm:spPr/>
      <dgm:t>
        <a:bodyPr/>
        <a:lstStyle/>
        <a:p>
          <a:endParaRPr lang="ru-RU" sz="1400"/>
        </a:p>
      </dgm:t>
    </dgm:pt>
    <dgm:pt modelId="{A90875D2-80AF-486E-B162-2027433A949B}" type="parTrans" cxnId="{11171595-9DB8-471E-80D2-1B6A588F5748}">
      <dgm:prSet/>
      <dgm:spPr/>
      <dgm:t>
        <a:bodyPr/>
        <a:lstStyle/>
        <a:p>
          <a:endParaRPr lang="ru-RU" sz="1400"/>
        </a:p>
      </dgm:t>
    </dgm:pt>
    <dgm:pt modelId="{3FC391EC-F909-438D-B5A2-669F5DA97A45}">
      <dgm:prSet custT="1"/>
      <dgm:spPr/>
      <dgm:t>
        <a:bodyPr/>
        <a:lstStyle/>
        <a:p>
          <a:r>
            <a:rPr lang="ru-RU" sz="1400" dirty="0" smtClean="0"/>
            <a:t>Тех. операция</a:t>
          </a:r>
          <a:endParaRPr lang="ru-RU" sz="1400" dirty="0"/>
        </a:p>
      </dgm:t>
    </dgm:pt>
    <dgm:pt modelId="{4E825DAD-969E-43DC-BE40-58CC410071A3}" type="parTrans" cxnId="{705DFFA7-1644-48CF-ADE2-68BC2CC1C944}">
      <dgm:prSet/>
      <dgm:spPr/>
      <dgm:t>
        <a:bodyPr/>
        <a:lstStyle/>
        <a:p>
          <a:endParaRPr lang="ru-RU"/>
        </a:p>
      </dgm:t>
    </dgm:pt>
    <dgm:pt modelId="{E0F1AB3A-F1E5-4A1D-9C65-9D8CB0CCD4FC}" type="sibTrans" cxnId="{705DFFA7-1644-48CF-ADE2-68BC2CC1C944}">
      <dgm:prSet/>
      <dgm:spPr/>
      <dgm:t>
        <a:bodyPr/>
        <a:lstStyle/>
        <a:p>
          <a:endParaRPr lang="ru-RU"/>
        </a:p>
      </dgm:t>
    </dgm:pt>
    <dgm:pt modelId="{2E511CC3-1E3B-45F1-9CB5-B472E8E4526C}">
      <dgm:prSet custT="1"/>
      <dgm:spPr/>
      <dgm:t>
        <a:bodyPr/>
        <a:lstStyle/>
        <a:p>
          <a:r>
            <a:rPr lang="ru-RU" sz="1400" dirty="0" smtClean="0"/>
            <a:t>Средства тех. оснащения </a:t>
          </a:r>
          <a:endParaRPr lang="ru-RU" sz="1400" dirty="0"/>
        </a:p>
      </dgm:t>
    </dgm:pt>
    <dgm:pt modelId="{7EB03052-643B-446F-8A05-494A7B09F30C}" type="parTrans" cxnId="{034E3B9F-C1AF-431E-9E35-7A0DD6F09882}">
      <dgm:prSet/>
      <dgm:spPr/>
      <dgm:t>
        <a:bodyPr/>
        <a:lstStyle/>
        <a:p>
          <a:endParaRPr lang="ru-RU"/>
        </a:p>
      </dgm:t>
    </dgm:pt>
    <dgm:pt modelId="{7F0F1E9A-59A9-409E-A3B2-3B237BECB43C}" type="sibTrans" cxnId="{034E3B9F-C1AF-431E-9E35-7A0DD6F09882}">
      <dgm:prSet/>
      <dgm:spPr/>
      <dgm:t>
        <a:bodyPr/>
        <a:lstStyle/>
        <a:p>
          <a:endParaRPr lang="ru-RU"/>
        </a:p>
      </dgm:t>
    </dgm:pt>
    <dgm:pt modelId="{531CC53E-EB1B-469E-B716-97C33D513701}">
      <dgm:prSet custT="1"/>
      <dgm:spPr/>
      <dgm:t>
        <a:bodyPr/>
        <a:lstStyle/>
        <a:p>
          <a:r>
            <a:rPr lang="ru-RU" sz="1400" dirty="0" smtClean="0"/>
            <a:t>Оборудование</a:t>
          </a:r>
          <a:endParaRPr lang="ru-RU" sz="1400" dirty="0"/>
        </a:p>
      </dgm:t>
    </dgm:pt>
    <dgm:pt modelId="{FCE1AC28-8F2B-404D-8EBC-9790A2349A5E}" type="parTrans" cxnId="{2B4B1410-A575-47FE-9CFE-91D8CC427544}">
      <dgm:prSet/>
      <dgm:spPr/>
      <dgm:t>
        <a:bodyPr/>
        <a:lstStyle/>
        <a:p>
          <a:endParaRPr lang="ru-RU"/>
        </a:p>
      </dgm:t>
    </dgm:pt>
    <dgm:pt modelId="{5A4540CB-478E-4FE4-8CDB-046384B580B9}" type="sibTrans" cxnId="{2B4B1410-A575-47FE-9CFE-91D8CC427544}">
      <dgm:prSet/>
      <dgm:spPr/>
      <dgm:t>
        <a:bodyPr/>
        <a:lstStyle/>
        <a:p>
          <a:endParaRPr lang="ru-RU"/>
        </a:p>
      </dgm:t>
    </dgm:pt>
    <dgm:pt modelId="{76DAD565-BD57-4076-AE19-F96F64892B45}">
      <dgm:prSet phldrT="[Текст]" custT="1"/>
      <dgm:spPr/>
      <dgm:t>
        <a:bodyPr vert="vert270" lIns="0" tIns="0" rIns="36000" bIns="0" anchor="ctr" anchorCtr="1"/>
        <a:lstStyle/>
        <a:p>
          <a:r>
            <a:rPr lang="ru-RU" sz="2400" b="1" dirty="0" smtClean="0"/>
            <a:t>Рабочий стол конструктора </a:t>
          </a:r>
          <a:endParaRPr lang="ru-RU" sz="2400" b="1" dirty="0"/>
        </a:p>
      </dgm:t>
    </dgm:pt>
    <dgm:pt modelId="{C83ADF6D-D5E0-4C39-99CB-D314F5252958}" type="sibTrans" cxnId="{CC2CDD17-0C59-4AC8-840C-C3E5CDE66E1D}">
      <dgm:prSet/>
      <dgm:spPr/>
      <dgm:t>
        <a:bodyPr/>
        <a:lstStyle/>
        <a:p>
          <a:endParaRPr lang="ru-RU"/>
        </a:p>
      </dgm:t>
    </dgm:pt>
    <dgm:pt modelId="{6A0118A7-F0F4-4B7D-92C0-4ED26A994BF8}" type="parTrans" cxnId="{CC2CDD17-0C59-4AC8-840C-C3E5CDE66E1D}">
      <dgm:prSet/>
      <dgm:spPr/>
      <dgm:t>
        <a:bodyPr/>
        <a:lstStyle/>
        <a:p>
          <a:endParaRPr lang="ru-RU"/>
        </a:p>
      </dgm:t>
    </dgm:pt>
    <dgm:pt modelId="{FCE346DA-207A-497E-8F45-4A6908E21996}" type="pres">
      <dgm:prSet presAssocID="{E1968F4B-308A-4E58-BF72-12C6006BAB8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B8CAF-5F10-43B3-A339-0B4AC2EC5012}" type="pres">
      <dgm:prSet presAssocID="{E1968F4B-308A-4E58-BF72-12C6006BAB8C}" presName="children" presStyleCnt="0"/>
      <dgm:spPr/>
      <dgm:t>
        <a:bodyPr/>
        <a:lstStyle/>
        <a:p>
          <a:endParaRPr lang="ru-RU"/>
        </a:p>
      </dgm:t>
    </dgm:pt>
    <dgm:pt modelId="{7698BA60-4375-4353-A334-B2110C7E2650}" type="pres">
      <dgm:prSet presAssocID="{E1968F4B-308A-4E58-BF72-12C6006BAB8C}" presName="child1group" presStyleCnt="0"/>
      <dgm:spPr/>
      <dgm:t>
        <a:bodyPr/>
        <a:lstStyle/>
        <a:p>
          <a:endParaRPr lang="ru-RU"/>
        </a:p>
      </dgm:t>
    </dgm:pt>
    <dgm:pt modelId="{21BF1041-FC71-445A-8A59-6847FB59E3AE}" type="pres">
      <dgm:prSet presAssocID="{E1968F4B-308A-4E58-BF72-12C6006BAB8C}" presName="child1" presStyleLbl="bgAcc1" presStyleIdx="0" presStyleCnt="3" custScaleX="198553" custScaleY="126898" custLinFactY="12591" custLinFactNeighborX="-34720" custLinFactNeighborY="100000"/>
      <dgm:spPr/>
      <dgm:t>
        <a:bodyPr/>
        <a:lstStyle/>
        <a:p>
          <a:endParaRPr lang="ru-RU"/>
        </a:p>
      </dgm:t>
    </dgm:pt>
    <dgm:pt modelId="{EB683EB4-BF82-4064-AA5D-4AE53E5829F0}" type="pres">
      <dgm:prSet presAssocID="{E1968F4B-308A-4E58-BF72-12C6006BAB8C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771FE-95F3-442A-A97E-45DE94C9A2D3}" type="pres">
      <dgm:prSet presAssocID="{E1968F4B-308A-4E58-BF72-12C6006BAB8C}" presName="child2group" presStyleCnt="0"/>
      <dgm:spPr/>
      <dgm:t>
        <a:bodyPr/>
        <a:lstStyle/>
        <a:p>
          <a:endParaRPr lang="ru-RU"/>
        </a:p>
      </dgm:t>
    </dgm:pt>
    <dgm:pt modelId="{0883B830-B465-40D5-AD2D-08307B9C6A7B}" type="pres">
      <dgm:prSet presAssocID="{E1968F4B-308A-4E58-BF72-12C6006BAB8C}" presName="child2" presStyleLbl="bgAcc1" presStyleIdx="1" presStyleCnt="3" custScaleX="200338" custLinFactNeighborX="35333"/>
      <dgm:spPr/>
      <dgm:t>
        <a:bodyPr/>
        <a:lstStyle/>
        <a:p>
          <a:endParaRPr lang="ru-RU"/>
        </a:p>
      </dgm:t>
    </dgm:pt>
    <dgm:pt modelId="{614F0FB8-F36D-49C0-AB55-A089645CABD6}" type="pres">
      <dgm:prSet presAssocID="{E1968F4B-308A-4E58-BF72-12C6006BAB8C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92ADC-33F2-40D4-B07C-B6913643816A}" type="pres">
      <dgm:prSet presAssocID="{E1968F4B-308A-4E58-BF72-12C6006BAB8C}" presName="child3group" presStyleCnt="0"/>
      <dgm:spPr/>
      <dgm:t>
        <a:bodyPr/>
        <a:lstStyle/>
        <a:p>
          <a:endParaRPr lang="ru-RU"/>
        </a:p>
      </dgm:t>
    </dgm:pt>
    <dgm:pt modelId="{0CE45BBC-95C0-472E-AA5C-9A486EBE04BC}" type="pres">
      <dgm:prSet presAssocID="{E1968F4B-308A-4E58-BF72-12C6006BAB8C}" presName="child3" presStyleLbl="bgAcc1" presStyleIdx="2" presStyleCnt="3" custScaleX="194746" custScaleY="109145" custLinFactNeighborX="39302" custLinFactNeighborY="-11570"/>
      <dgm:spPr/>
      <dgm:t>
        <a:bodyPr/>
        <a:lstStyle/>
        <a:p>
          <a:endParaRPr lang="ru-RU"/>
        </a:p>
      </dgm:t>
    </dgm:pt>
    <dgm:pt modelId="{DB6EA6AC-CE6E-425F-A9AE-ED49322FF808}" type="pres">
      <dgm:prSet presAssocID="{E1968F4B-308A-4E58-BF72-12C6006BAB8C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61D43-E27D-4F17-A7E1-4DD783F5ADDB}" type="pres">
      <dgm:prSet presAssocID="{E1968F4B-308A-4E58-BF72-12C6006BAB8C}" presName="childPlaceholder" presStyleCnt="0"/>
      <dgm:spPr/>
      <dgm:t>
        <a:bodyPr/>
        <a:lstStyle/>
        <a:p>
          <a:endParaRPr lang="ru-RU"/>
        </a:p>
      </dgm:t>
    </dgm:pt>
    <dgm:pt modelId="{0E1A5613-9212-42AE-9D9C-6282FFA18D35}" type="pres">
      <dgm:prSet presAssocID="{E1968F4B-308A-4E58-BF72-12C6006BAB8C}" presName="circle" presStyleCnt="0"/>
      <dgm:spPr/>
      <dgm:t>
        <a:bodyPr/>
        <a:lstStyle/>
        <a:p>
          <a:endParaRPr lang="ru-RU"/>
        </a:p>
      </dgm:t>
    </dgm:pt>
    <dgm:pt modelId="{E455996A-14A8-4529-9012-6E76F8A5DFA0}" type="pres">
      <dgm:prSet presAssocID="{E1968F4B-308A-4E58-BF72-12C6006BAB8C}" presName="quadrant1" presStyleLbl="node1" presStyleIdx="0" presStyleCnt="4" custScaleY="204334" custLinFactNeighborX="-1465" custLinFactNeighborY="32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D592A-CEFE-4587-8797-C1EF31EB45E6}" type="pres">
      <dgm:prSet presAssocID="{E1968F4B-308A-4E58-BF72-12C6006BAB8C}" presName="quadrant2" presStyleLbl="node1" presStyleIdx="1" presStyleCnt="4" custScaleX="98483" custLinFactNeighborY="-19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36813-F966-41F4-9559-74F0718EA65B}" type="pres">
      <dgm:prSet presAssocID="{E1968F4B-308A-4E58-BF72-12C6006BAB8C}" presName="quadrant3" presStyleLbl="node1" presStyleIdx="2" presStyleCnt="4" custLinFactNeighborY="-19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EC71F-AEA6-4E0B-9A83-B6908E3D6AC7}" type="pres">
      <dgm:prSet presAssocID="{E1968F4B-308A-4E58-BF72-12C6006BAB8C}" presName="quadrant4" presStyleLbl="node1" presStyleIdx="3" presStyleCnt="4" custFlipVert="1" custFlipHor="0" custScaleX="3849" custScaleY="2865" custLinFactNeighborX="45210" custLinFactNeighborY="38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F72B4-BA79-48BB-A46A-089BA2E42E90}" type="pres">
      <dgm:prSet presAssocID="{E1968F4B-308A-4E58-BF72-12C6006BAB8C}" presName="quadrantPlaceholder" presStyleCnt="0"/>
      <dgm:spPr/>
      <dgm:t>
        <a:bodyPr/>
        <a:lstStyle/>
        <a:p>
          <a:endParaRPr lang="ru-RU"/>
        </a:p>
      </dgm:t>
    </dgm:pt>
    <dgm:pt modelId="{C75F6D36-C5BA-4203-AEF5-AC8203D6A998}" type="pres">
      <dgm:prSet presAssocID="{E1968F4B-308A-4E58-BF72-12C6006BAB8C}" presName="center1" presStyleLbl="fgShp" presStyleIdx="0" presStyleCnt="2"/>
      <dgm:spPr/>
      <dgm:t>
        <a:bodyPr/>
        <a:lstStyle/>
        <a:p>
          <a:endParaRPr lang="ru-RU"/>
        </a:p>
      </dgm:t>
    </dgm:pt>
    <dgm:pt modelId="{0511C65E-72AC-4293-BF06-A98472B3E4EE}" type="pres">
      <dgm:prSet presAssocID="{E1968F4B-308A-4E58-BF72-12C6006BAB8C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A0D43D63-744F-42F3-9212-F3297AC3F342}" srcId="{76DAD565-BD57-4076-AE19-F96F64892B45}" destId="{43029739-F0AE-44D4-BF87-BFE22E7BB1EC}" srcOrd="1" destOrd="0" parTransId="{8D745124-DBD1-4A97-983A-0CF6BE09AFE8}" sibTransId="{FC4DBDF4-34D6-4EAC-842B-14DE55368FAE}"/>
    <dgm:cxn modelId="{C996EA7C-0D34-49C7-9A1E-2D529A282C19}" srcId="{76DAD565-BD57-4076-AE19-F96F64892B45}" destId="{05E8FA46-9C64-4433-9167-D2AC13D0B601}" srcOrd="0" destOrd="0" parTransId="{E2FEC954-F47D-44BB-9EA2-8AEA4778D4DB}" sibTransId="{70952B3D-310C-49B4-8981-A7C8C6110CC7}"/>
    <dgm:cxn modelId="{FDCDF796-FEF0-4BF7-9AF2-02A4327A34C5}" type="presOf" srcId="{72C7CBA1-D253-44DE-8E1E-218F7AF571EB}" destId="{0883B830-B465-40D5-AD2D-08307B9C6A7B}" srcOrd="0" destOrd="0" presId="urn:microsoft.com/office/officeart/2005/8/layout/cycle4#1"/>
    <dgm:cxn modelId="{04036FF4-2FB9-4793-A243-5E9C14F20342}" type="presOf" srcId="{43029739-F0AE-44D4-BF87-BFE22E7BB1EC}" destId="{21BF1041-FC71-445A-8A59-6847FB59E3AE}" srcOrd="0" destOrd="1" presId="urn:microsoft.com/office/officeart/2005/8/layout/cycle4#1"/>
    <dgm:cxn modelId="{10BC2B01-CBC7-4982-A0B4-6E0268122963}" type="presOf" srcId="{349BDB27-F2C7-4EC0-85EF-2EF4B84E4679}" destId="{655D592A-CEFE-4587-8797-C1EF31EB45E6}" srcOrd="0" destOrd="0" presId="urn:microsoft.com/office/officeart/2005/8/layout/cycle4#1"/>
    <dgm:cxn modelId="{2176CB9D-B08B-4D61-A184-F3E9BC95381E}" type="presOf" srcId="{05E8FA46-9C64-4433-9167-D2AC13D0B601}" destId="{21BF1041-FC71-445A-8A59-6847FB59E3AE}" srcOrd="0" destOrd="0" presId="urn:microsoft.com/office/officeart/2005/8/layout/cycle4#1"/>
    <dgm:cxn modelId="{B0631A65-826F-420E-BAFB-FCE35AAF36D2}" type="presOf" srcId="{76DAD565-BD57-4076-AE19-F96F64892B45}" destId="{E455996A-14A8-4529-9012-6E76F8A5DFA0}" srcOrd="0" destOrd="0" presId="urn:microsoft.com/office/officeart/2005/8/layout/cycle4#1"/>
    <dgm:cxn modelId="{882437E5-5C5F-4461-85EF-5B7306694927}" type="presOf" srcId="{72C7CBA1-D253-44DE-8E1E-218F7AF571EB}" destId="{614F0FB8-F36D-49C0-AB55-A089645CABD6}" srcOrd="1" destOrd="0" presId="urn:microsoft.com/office/officeart/2005/8/layout/cycle4#1"/>
    <dgm:cxn modelId="{990136F4-7571-489C-86E1-3F8726C4BEF6}" type="presOf" srcId="{2E511CC3-1E3B-45F1-9CB5-B472E8E4526C}" destId="{0883B830-B465-40D5-AD2D-08307B9C6A7B}" srcOrd="0" destOrd="2" presId="urn:microsoft.com/office/officeart/2005/8/layout/cycle4#1"/>
    <dgm:cxn modelId="{85C7D0E0-8168-4A4A-9C1A-505BCFFF9392}" type="presOf" srcId="{1F109CF8-0811-4511-A26A-59DB69EEA29A}" destId="{21BF1041-FC71-445A-8A59-6847FB59E3AE}" srcOrd="0" destOrd="2" presId="urn:microsoft.com/office/officeart/2005/8/layout/cycle4#1"/>
    <dgm:cxn modelId="{DA7485BD-C743-4350-8FBE-E42E49858850}" type="presOf" srcId="{0C5C2C73-4444-49E7-BEA0-C619AC7D56BD}" destId="{DB6EA6AC-CE6E-425F-A9AE-ED49322FF808}" srcOrd="1" destOrd="1" presId="urn:microsoft.com/office/officeart/2005/8/layout/cycle4#1"/>
    <dgm:cxn modelId="{3CE75EF9-CC85-424C-BDD7-EE75D4D6C230}" type="presOf" srcId="{C93149BB-6281-4E17-85CA-35D3A5DD2FC5}" destId="{AB836813-F966-41F4-9559-74F0718EA65B}" srcOrd="0" destOrd="0" presId="urn:microsoft.com/office/officeart/2005/8/layout/cycle4#1"/>
    <dgm:cxn modelId="{705DFFA7-1644-48CF-ADE2-68BC2CC1C944}" srcId="{349BDB27-F2C7-4EC0-85EF-2EF4B84E4679}" destId="{3FC391EC-F909-438D-B5A2-669F5DA97A45}" srcOrd="1" destOrd="0" parTransId="{4E825DAD-969E-43DC-BE40-58CC410071A3}" sibTransId="{E0F1AB3A-F1E5-4A1D-9C65-9D8CB0CCD4FC}"/>
    <dgm:cxn modelId="{0DCB03A4-6ECD-456B-B860-A56250AF7B4E}" type="presOf" srcId="{43029739-F0AE-44D4-BF87-BFE22E7BB1EC}" destId="{EB683EB4-BF82-4064-AA5D-4AE53E5829F0}" srcOrd="1" destOrd="1" presId="urn:microsoft.com/office/officeart/2005/8/layout/cycle4#1"/>
    <dgm:cxn modelId="{533CA477-3DD6-4306-B3FF-C6A3623495D1}" type="presOf" srcId="{3FC391EC-F909-438D-B5A2-669F5DA97A45}" destId="{0883B830-B465-40D5-AD2D-08307B9C6A7B}" srcOrd="0" destOrd="1" presId="urn:microsoft.com/office/officeart/2005/8/layout/cycle4#1"/>
    <dgm:cxn modelId="{24217B94-AF7E-4F99-A818-894E02762E4E}" srcId="{76DAD565-BD57-4076-AE19-F96F64892B45}" destId="{1F109CF8-0811-4511-A26A-59DB69EEA29A}" srcOrd="2" destOrd="0" parTransId="{763F85EE-D937-424B-9722-BA0CD76833DE}" sibTransId="{15C68C0A-7237-49C9-B9A4-AA300B7F7635}"/>
    <dgm:cxn modelId="{CA3E6CA7-C44E-4FA8-B5DA-A9660DC26E04}" srcId="{E1968F4B-308A-4E58-BF72-12C6006BAB8C}" destId="{349BDB27-F2C7-4EC0-85EF-2EF4B84E4679}" srcOrd="1" destOrd="0" parTransId="{7C92BFF9-3393-4DF2-821D-FBD3DFB6A269}" sibTransId="{D6A48420-1210-412D-BE01-8D5D44926602}"/>
    <dgm:cxn modelId="{73E0AB1F-F00B-4901-8FD4-38C503DDB54D}" type="presOf" srcId="{E1968F4B-308A-4E58-BF72-12C6006BAB8C}" destId="{FCE346DA-207A-497E-8F45-4A6908E21996}" srcOrd="0" destOrd="0" presId="urn:microsoft.com/office/officeart/2005/8/layout/cycle4#1"/>
    <dgm:cxn modelId="{3C5A3AF6-360E-4DE2-B490-B0FB86AFABC4}" srcId="{C93149BB-6281-4E17-85CA-35D3A5DD2FC5}" destId="{61FD1139-62E7-4198-9415-970F1AE362EA}" srcOrd="0" destOrd="0" parTransId="{0BABCC29-EEA8-427C-8D42-12000BD89814}" sibTransId="{7F290FEC-27E0-4C5E-99E8-169F7A19E4EA}"/>
    <dgm:cxn modelId="{A96B8709-25D8-422B-95AE-8E038CB265AB}" type="presOf" srcId="{531CC53E-EB1B-469E-B716-97C33D513701}" destId="{0883B830-B465-40D5-AD2D-08307B9C6A7B}" srcOrd="0" destOrd="3" presId="urn:microsoft.com/office/officeart/2005/8/layout/cycle4#1"/>
    <dgm:cxn modelId="{74BB9FFB-CA64-4803-95E1-C99D88A123FE}" type="presOf" srcId="{2E511CC3-1E3B-45F1-9CB5-B472E8E4526C}" destId="{614F0FB8-F36D-49C0-AB55-A089645CABD6}" srcOrd="1" destOrd="2" presId="urn:microsoft.com/office/officeart/2005/8/layout/cycle4#1"/>
    <dgm:cxn modelId="{08E591F8-2969-4431-A4E7-F68A8F86BE27}" srcId="{C93149BB-6281-4E17-85CA-35D3A5DD2FC5}" destId="{0C5C2C73-4444-49E7-BEA0-C619AC7D56BD}" srcOrd="1" destOrd="0" parTransId="{A804CD74-78DC-4BF9-B689-D74AA6D7BF5E}" sibTransId="{0A0A01C3-DD6B-4021-B095-2BCB325B2D45}"/>
    <dgm:cxn modelId="{0424F29E-598A-4EA5-8BDE-A255F4926A6A}" type="presOf" srcId="{05E8FA46-9C64-4433-9167-D2AC13D0B601}" destId="{EB683EB4-BF82-4064-AA5D-4AE53E5829F0}" srcOrd="1" destOrd="0" presId="urn:microsoft.com/office/officeart/2005/8/layout/cycle4#1"/>
    <dgm:cxn modelId="{A375D260-5A60-4A70-9B9F-420D8E48FDEB}" srcId="{76DAD565-BD57-4076-AE19-F96F64892B45}" destId="{0DF0E539-1C7F-41F0-B0C6-CBE7DD0DF9E7}" srcOrd="3" destOrd="0" parTransId="{E6747D85-FA2A-4AD1-B1EA-F4E7DC8AD952}" sibTransId="{F73ADE1E-F476-45AA-9F0E-778FBCD2436E}"/>
    <dgm:cxn modelId="{2B4B1410-A575-47FE-9CFE-91D8CC427544}" srcId="{349BDB27-F2C7-4EC0-85EF-2EF4B84E4679}" destId="{531CC53E-EB1B-469E-B716-97C33D513701}" srcOrd="3" destOrd="0" parTransId="{FCE1AC28-8F2B-404D-8EBC-9790A2349A5E}" sibTransId="{5A4540CB-478E-4FE4-8CDB-046384B580B9}"/>
    <dgm:cxn modelId="{CC2CDD17-0C59-4AC8-840C-C3E5CDE66E1D}" srcId="{E1968F4B-308A-4E58-BF72-12C6006BAB8C}" destId="{76DAD565-BD57-4076-AE19-F96F64892B45}" srcOrd="0" destOrd="0" parTransId="{6A0118A7-F0F4-4B7D-92C0-4ED26A994BF8}" sibTransId="{C83ADF6D-D5E0-4C39-99CB-D314F5252958}"/>
    <dgm:cxn modelId="{8698E930-643E-4735-8A2B-ACB6B7837002}" srcId="{E1968F4B-308A-4E58-BF72-12C6006BAB8C}" destId="{C93149BB-6281-4E17-85CA-35D3A5DD2FC5}" srcOrd="2" destOrd="0" parTransId="{D1B1BEF1-9243-472D-A1B9-A399A554E979}" sibTransId="{4B4A83DC-AEBC-4515-BE44-7767DF854A2A}"/>
    <dgm:cxn modelId="{11171595-9DB8-471E-80D2-1B6A588F5748}" srcId="{349BDB27-F2C7-4EC0-85EF-2EF4B84E4679}" destId="{72C7CBA1-D253-44DE-8E1E-218F7AF571EB}" srcOrd="0" destOrd="0" parTransId="{A90875D2-80AF-486E-B162-2027433A949B}" sibTransId="{C421238F-C997-4FB5-90F3-C113C40DC51E}"/>
    <dgm:cxn modelId="{5FEE6D4A-E9E6-4FE2-B4C2-B109B47FA6CE}" type="presOf" srcId="{0C5C2C73-4444-49E7-BEA0-C619AC7D56BD}" destId="{0CE45BBC-95C0-472E-AA5C-9A486EBE04BC}" srcOrd="0" destOrd="1" presId="urn:microsoft.com/office/officeart/2005/8/layout/cycle4#1"/>
    <dgm:cxn modelId="{034E3B9F-C1AF-431E-9E35-7A0DD6F09882}" srcId="{349BDB27-F2C7-4EC0-85EF-2EF4B84E4679}" destId="{2E511CC3-1E3B-45F1-9CB5-B472E8E4526C}" srcOrd="2" destOrd="0" parTransId="{7EB03052-643B-446F-8A05-494A7B09F30C}" sibTransId="{7F0F1E9A-59A9-409E-A3B2-3B237BECB43C}"/>
    <dgm:cxn modelId="{702503D0-5BC5-4335-B1D6-AE9FE9B8FFB4}" type="presOf" srcId="{0DF0E539-1C7F-41F0-B0C6-CBE7DD0DF9E7}" destId="{EB683EB4-BF82-4064-AA5D-4AE53E5829F0}" srcOrd="1" destOrd="3" presId="urn:microsoft.com/office/officeart/2005/8/layout/cycle4#1"/>
    <dgm:cxn modelId="{76ECF477-804A-4B38-9F13-2D678E7032B3}" type="presOf" srcId="{0DF0E539-1C7F-41F0-B0C6-CBE7DD0DF9E7}" destId="{21BF1041-FC71-445A-8A59-6847FB59E3AE}" srcOrd="0" destOrd="3" presId="urn:microsoft.com/office/officeart/2005/8/layout/cycle4#1"/>
    <dgm:cxn modelId="{454D6EFF-AADF-4B91-B51B-FA819378E288}" type="presOf" srcId="{531CC53E-EB1B-469E-B716-97C33D513701}" destId="{614F0FB8-F36D-49C0-AB55-A089645CABD6}" srcOrd="1" destOrd="3" presId="urn:microsoft.com/office/officeart/2005/8/layout/cycle4#1"/>
    <dgm:cxn modelId="{C3D59B2F-4884-47B1-BBA8-7B6AB333ADE7}" type="presOf" srcId="{61FD1139-62E7-4198-9415-970F1AE362EA}" destId="{0CE45BBC-95C0-472E-AA5C-9A486EBE04BC}" srcOrd="0" destOrd="0" presId="urn:microsoft.com/office/officeart/2005/8/layout/cycle4#1"/>
    <dgm:cxn modelId="{1E7B059A-424F-4224-931E-E34228C3741A}" type="presOf" srcId="{1F109CF8-0811-4511-A26A-59DB69EEA29A}" destId="{EB683EB4-BF82-4064-AA5D-4AE53E5829F0}" srcOrd="1" destOrd="2" presId="urn:microsoft.com/office/officeart/2005/8/layout/cycle4#1"/>
    <dgm:cxn modelId="{9C86B3F2-9021-4E75-96B5-7F97099BEEFD}" type="presOf" srcId="{61FD1139-62E7-4198-9415-970F1AE362EA}" destId="{DB6EA6AC-CE6E-425F-A9AE-ED49322FF808}" srcOrd="1" destOrd="0" presId="urn:microsoft.com/office/officeart/2005/8/layout/cycle4#1"/>
    <dgm:cxn modelId="{6185D23F-5AB4-4C66-BEAC-273925B59544}" type="presOf" srcId="{3FC391EC-F909-438D-B5A2-669F5DA97A45}" destId="{614F0FB8-F36D-49C0-AB55-A089645CABD6}" srcOrd="1" destOrd="1" presId="urn:microsoft.com/office/officeart/2005/8/layout/cycle4#1"/>
    <dgm:cxn modelId="{56D55DB7-4190-4873-853F-87D3C13BEFA9}" type="presParOf" srcId="{FCE346DA-207A-497E-8F45-4A6908E21996}" destId="{064B8CAF-5F10-43B3-A339-0B4AC2EC5012}" srcOrd="0" destOrd="0" presId="urn:microsoft.com/office/officeart/2005/8/layout/cycle4#1"/>
    <dgm:cxn modelId="{B854AED8-507B-4DCC-9BED-2DE8D43087A6}" type="presParOf" srcId="{064B8CAF-5F10-43B3-A339-0B4AC2EC5012}" destId="{7698BA60-4375-4353-A334-B2110C7E2650}" srcOrd="0" destOrd="0" presId="urn:microsoft.com/office/officeart/2005/8/layout/cycle4#1"/>
    <dgm:cxn modelId="{B4CA0C23-F737-4B29-A52F-EDBE302C6D2C}" type="presParOf" srcId="{7698BA60-4375-4353-A334-B2110C7E2650}" destId="{21BF1041-FC71-445A-8A59-6847FB59E3AE}" srcOrd="0" destOrd="0" presId="urn:microsoft.com/office/officeart/2005/8/layout/cycle4#1"/>
    <dgm:cxn modelId="{60AA9998-9A10-4710-B438-673224469EDD}" type="presParOf" srcId="{7698BA60-4375-4353-A334-B2110C7E2650}" destId="{EB683EB4-BF82-4064-AA5D-4AE53E5829F0}" srcOrd="1" destOrd="0" presId="urn:microsoft.com/office/officeart/2005/8/layout/cycle4#1"/>
    <dgm:cxn modelId="{F72F3894-B3D3-44FC-B29D-4A8B9EF03299}" type="presParOf" srcId="{064B8CAF-5F10-43B3-A339-0B4AC2EC5012}" destId="{A17771FE-95F3-442A-A97E-45DE94C9A2D3}" srcOrd="1" destOrd="0" presId="urn:microsoft.com/office/officeart/2005/8/layout/cycle4#1"/>
    <dgm:cxn modelId="{F0EA5750-0A45-41C5-A21A-CF4EBF92FA48}" type="presParOf" srcId="{A17771FE-95F3-442A-A97E-45DE94C9A2D3}" destId="{0883B830-B465-40D5-AD2D-08307B9C6A7B}" srcOrd="0" destOrd="0" presId="urn:microsoft.com/office/officeart/2005/8/layout/cycle4#1"/>
    <dgm:cxn modelId="{02E5A6F5-5895-4442-9CEC-F48E65C9B5B4}" type="presParOf" srcId="{A17771FE-95F3-442A-A97E-45DE94C9A2D3}" destId="{614F0FB8-F36D-49C0-AB55-A089645CABD6}" srcOrd="1" destOrd="0" presId="urn:microsoft.com/office/officeart/2005/8/layout/cycle4#1"/>
    <dgm:cxn modelId="{89C2AD83-D7BE-4165-A487-7E1E0FDB29AC}" type="presParOf" srcId="{064B8CAF-5F10-43B3-A339-0B4AC2EC5012}" destId="{F3F92ADC-33F2-40D4-B07C-B6913643816A}" srcOrd="2" destOrd="0" presId="urn:microsoft.com/office/officeart/2005/8/layout/cycle4#1"/>
    <dgm:cxn modelId="{D6F245CD-EB18-4DDD-A179-BC12BF88E75C}" type="presParOf" srcId="{F3F92ADC-33F2-40D4-B07C-B6913643816A}" destId="{0CE45BBC-95C0-472E-AA5C-9A486EBE04BC}" srcOrd="0" destOrd="0" presId="urn:microsoft.com/office/officeart/2005/8/layout/cycle4#1"/>
    <dgm:cxn modelId="{416A9833-9014-4719-8764-C9895E5627D8}" type="presParOf" srcId="{F3F92ADC-33F2-40D4-B07C-B6913643816A}" destId="{DB6EA6AC-CE6E-425F-A9AE-ED49322FF808}" srcOrd="1" destOrd="0" presId="urn:microsoft.com/office/officeart/2005/8/layout/cycle4#1"/>
    <dgm:cxn modelId="{C81D2732-B25C-4132-B92C-F51C4C058A5E}" type="presParOf" srcId="{064B8CAF-5F10-43B3-A339-0B4AC2EC5012}" destId="{95061D43-E27D-4F17-A7E1-4DD783F5ADDB}" srcOrd="3" destOrd="0" presId="urn:microsoft.com/office/officeart/2005/8/layout/cycle4#1"/>
    <dgm:cxn modelId="{B15223F4-CA7B-4DBD-8BC2-A76A01B40A57}" type="presParOf" srcId="{FCE346DA-207A-497E-8F45-4A6908E21996}" destId="{0E1A5613-9212-42AE-9D9C-6282FFA18D35}" srcOrd="1" destOrd="0" presId="urn:microsoft.com/office/officeart/2005/8/layout/cycle4#1"/>
    <dgm:cxn modelId="{72291446-14FA-435A-B99D-E9EEBA75F78D}" type="presParOf" srcId="{0E1A5613-9212-42AE-9D9C-6282FFA18D35}" destId="{E455996A-14A8-4529-9012-6E76F8A5DFA0}" srcOrd="0" destOrd="0" presId="urn:microsoft.com/office/officeart/2005/8/layout/cycle4#1"/>
    <dgm:cxn modelId="{8268AF47-744F-498E-8CDE-E7DBF919F248}" type="presParOf" srcId="{0E1A5613-9212-42AE-9D9C-6282FFA18D35}" destId="{655D592A-CEFE-4587-8797-C1EF31EB45E6}" srcOrd="1" destOrd="0" presId="urn:microsoft.com/office/officeart/2005/8/layout/cycle4#1"/>
    <dgm:cxn modelId="{D21EA8A1-6210-4C4A-896A-0A15D3E33F29}" type="presParOf" srcId="{0E1A5613-9212-42AE-9D9C-6282FFA18D35}" destId="{AB836813-F966-41F4-9559-74F0718EA65B}" srcOrd="2" destOrd="0" presId="urn:microsoft.com/office/officeart/2005/8/layout/cycle4#1"/>
    <dgm:cxn modelId="{4E2AE36A-0F9B-4F74-9B7F-855F3820AA7E}" type="presParOf" srcId="{0E1A5613-9212-42AE-9D9C-6282FFA18D35}" destId="{4F4EC71F-AEA6-4E0B-9A83-B6908E3D6AC7}" srcOrd="3" destOrd="0" presId="urn:microsoft.com/office/officeart/2005/8/layout/cycle4#1"/>
    <dgm:cxn modelId="{59F89BE2-A988-4D4F-8974-68A6C904D752}" type="presParOf" srcId="{0E1A5613-9212-42AE-9D9C-6282FFA18D35}" destId="{A7FF72B4-BA79-48BB-A46A-089BA2E42E90}" srcOrd="4" destOrd="0" presId="urn:microsoft.com/office/officeart/2005/8/layout/cycle4#1"/>
    <dgm:cxn modelId="{4C79389B-4638-4950-82F0-F4757BD99928}" type="presParOf" srcId="{FCE346DA-207A-497E-8F45-4A6908E21996}" destId="{C75F6D36-C5BA-4203-AEF5-AC8203D6A998}" srcOrd="2" destOrd="0" presId="urn:microsoft.com/office/officeart/2005/8/layout/cycle4#1"/>
    <dgm:cxn modelId="{F71077B9-5087-4122-9BBF-EC9AFABC7D57}" type="presParOf" srcId="{FCE346DA-207A-497E-8F45-4A6908E21996}" destId="{0511C65E-72AC-4293-BF06-A98472B3E4E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45BBC-95C0-472E-AA5C-9A486EBE04BC}">
      <dsp:nvSpPr>
        <dsp:cNvPr id="0" name=""/>
        <dsp:cNvSpPr/>
      </dsp:nvSpPr>
      <dsp:spPr>
        <a:xfrm>
          <a:off x="4828285" y="2592283"/>
          <a:ext cx="3680123" cy="1336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Технологические рекомендации по  составу КЭ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Типовые методы изготовления КЭ, деталей  </a:t>
          </a:r>
          <a:endParaRPr lang="ru-RU" sz="1400" kern="1200" dirty="0"/>
        </a:p>
      </dsp:txBody>
      <dsp:txXfrm>
        <a:off x="5961671" y="2955643"/>
        <a:ext cx="2517388" cy="943334"/>
      </dsp:txXfrm>
    </dsp:sp>
    <dsp:sp modelId="{0883B830-B465-40D5-AD2D-08307B9C6A7B}">
      <dsp:nvSpPr>
        <dsp:cNvPr id="0" name=""/>
        <dsp:cNvSpPr/>
      </dsp:nvSpPr>
      <dsp:spPr>
        <a:xfrm>
          <a:off x="4700447" y="188671"/>
          <a:ext cx="3785795" cy="1224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Конструктивный элемент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Тех. операция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Средства тех. оснащения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Оборудование</a:t>
          </a:r>
          <a:endParaRPr lang="ru-RU" sz="1400" kern="1200" dirty="0"/>
        </a:p>
      </dsp:txBody>
      <dsp:txXfrm>
        <a:off x="5863075" y="215560"/>
        <a:ext cx="2596279" cy="864296"/>
      </dsp:txXfrm>
    </dsp:sp>
    <dsp:sp modelId="{21BF1041-FC71-445A-8A59-6847FB59E3AE}">
      <dsp:nvSpPr>
        <dsp:cNvPr id="0" name=""/>
        <dsp:cNvSpPr/>
      </dsp:nvSpPr>
      <dsp:spPr>
        <a:xfrm>
          <a:off x="310316" y="1402269"/>
          <a:ext cx="3752064" cy="15533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Образ изделия из системы </a:t>
          </a:r>
          <a:r>
            <a:rPr lang="en-US" sz="1400" kern="1200" dirty="0" smtClean="0"/>
            <a:t>NX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Эскизный проект проектируемого  изделия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Качественная оценка ТКИ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Количественная оценка ТКИ</a:t>
          </a:r>
          <a:endParaRPr lang="ru-RU" sz="1400" kern="1200" dirty="0"/>
        </a:p>
      </dsp:txBody>
      <dsp:txXfrm>
        <a:off x="344438" y="1436391"/>
        <a:ext cx="2558201" cy="1096774"/>
      </dsp:txXfrm>
    </dsp:sp>
    <dsp:sp modelId="{E455996A-14A8-4529-9012-6E76F8A5DFA0}">
      <dsp:nvSpPr>
        <dsp:cNvPr id="0" name=""/>
        <dsp:cNvSpPr/>
      </dsp:nvSpPr>
      <dsp:spPr>
        <a:xfrm>
          <a:off x="2673608" y="344212"/>
          <a:ext cx="1656360" cy="3384507"/>
        </a:xfrm>
        <a:prstGeom prst="pieWedg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0" tIns="0" rIns="36000" bIns="0" numCol="1" spcCol="1270" anchor="ctr" anchorCtr="1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Рабочий стол конструктора </a:t>
          </a:r>
          <a:endParaRPr lang="ru-RU" sz="2400" b="1" kern="1200" dirty="0"/>
        </a:p>
      </dsp:txBody>
      <dsp:txXfrm>
        <a:off x="3158745" y="1335511"/>
        <a:ext cx="1171223" cy="2393208"/>
      </dsp:txXfrm>
    </dsp:sp>
    <dsp:sp modelId="{655D592A-CEFE-4587-8797-C1EF31EB45E6}">
      <dsp:nvSpPr>
        <dsp:cNvPr id="0" name=""/>
        <dsp:cNvSpPr/>
      </dsp:nvSpPr>
      <dsp:spPr>
        <a:xfrm rot="5400000">
          <a:off x="4430741" y="367757"/>
          <a:ext cx="1656360" cy="1631233"/>
        </a:xfrm>
        <a:prstGeom prst="pieWedg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База данных </a:t>
          </a:r>
          <a:endParaRPr lang="ru-RU" sz="1600" b="1" kern="1200" dirty="0"/>
        </a:p>
      </dsp:txBody>
      <dsp:txXfrm rot="-5400000">
        <a:off x="4443304" y="840331"/>
        <a:ext cx="1153456" cy="1171223"/>
      </dsp:txXfrm>
    </dsp:sp>
    <dsp:sp modelId="{AB836813-F966-41F4-9559-74F0718EA65B}">
      <dsp:nvSpPr>
        <dsp:cNvPr id="0" name=""/>
        <dsp:cNvSpPr/>
      </dsp:nvSpPr>
      <dsp:spPr>
        <a:xfrm rot="10800000">
          <a:off x="4430741" y="2088060"/>
          <a:ext cx="1656360" cy="1656360"/>
        </a:xfrm>
        <a:prstGeom prst="pieWedg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База знаний</a:t>
          </a:r>
          <a:endParaRPr lang="ru-RU" sz="1600" b="1" kern="1200" dirty="0"/>
        </a:p>
      </dsp:txBody>
      <dsp:txXfrm rot="10800000">
        <a:off x="4430741" y="2088060"/>
        <a:ext cx="1171223" cy="1171223"/>
      </dsp:txXfrm>
    </dsp:sp>
    <dsp:sp modelId="{4F4EC71F-AEA6-4E0B-9A83-B6908E3D6AC7}">
      <dsp:nvSpPr>
        <dsp:cNvPr id="0" name=""/>
        <dsp:cNvSpPr/>
      </dsp:nvSpPr>
      <dsp:spPr>
        <a:xfrm rot="5400000" flipV="1">
          <a:off x="4251167" y="3843147"/>
          <a:ext cx="47454" cy="63753"/>
        </a:xfrm>
        <a:prstGeom prst="pieWedg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F6D36-C5BA-4203-AEF5-AC8203D6A998}">
      <dsp:nvSpPr>
        <dsp:cNvPr id="0" name=""/>
        <dsp:cNvSpPr/>
      </dsp:nvSpPr>
      <dsp:spPr>
        <a:xfrm>
          <a:off x="4106545" y="1702721"/>
          <a:ext cx="571884" cy="497290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1C65E-72AC-4293-BF06-A98472B3E4EE}">
      <dsp:nvSpPr>
        <dsp:cNvPr id="0" name=""/>
        <dsp:cNvSpPr/>
      </dsp:nvSpPr>
      <dsp:spPr>
        <a:xfrm rot="10800000">
          <a:off x="4106545" y="1893987"/>
          <a:ext cx="571884" cy="497290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3DFA9-8343-462B-B367-A7E8E324BB5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5E0B1-4C07-49A6-AF83-512744E6E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3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3185D-F149-4A65-9590-998B470143C3}" type="datetimeFigureOut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9CF1C-58CE-40E9-AE8D-43DC609A5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0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9810A-58FD-431A-A739-194D053D82D2}" type="datetimeFigureOut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6DF-A0ED-4AAB-B6C9-5BEED0EA69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E616B-B036-422F-B7B5-641E1321C303}" type="datetimeFigureOut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1E0FA-CCDB-4637-851A-0CBC37B07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9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C775-0321-4C2E-8E87-AD011E77B1C6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2FCA-2B32-4703-8E5A-9A1D37AB255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chemeClr val="tx2">
                    <a:lumMod val="7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14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4698A-BC87-489F-BA38-78EF734BCADB}" type="datetimeFigureOut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99728-97AA-4044-B115-9AED78558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9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36913-E5DB-4DA6-A30C-E69D991B6023}" type="datetimeFigureOut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9221F-29B6-4F51-8CAD-C9D8454157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5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73495F-15A8-488A-8790-5D4C9832CAE5}" type="datetimeFigureOut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3CF24-C09A-4281-8C22-7B58BA0BB8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4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1BD35-1396-4173-B9BF-8A951508DECC}" type="datetimeFigureOut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62C34-D214-4230-AB07-5D6FE5CA4F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4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1CB3D-0C46-4A2A-A986-217B6EB25521}" type="datetimeFigureOut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34393-0449-4025-8A60-700A31B703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6A2A4-6CB8-40B8-B24E-19CDEDE906C8}" type="datetimeFigureOut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98F8D-82A9-4905-B94E-BE95BB0330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0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45B0E-66CE-4051-BF5F-F7F2B2D58F46}" type="datetimeFigureOut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FC509-B221-427C-835D-3C0C21ACF5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4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7942B3-743B-4827-A3AF-38CA14FE59BC}" type="datetimeFigureOut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FB4850-D624-4594-8113-63982D8B49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38223" y="123479"/>
            <a:ext cx="8878186" cy="489654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1619" y="230921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1302" y="259438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86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b-aviator.com/" TargetMode="External"/><Relationship Id="rId2" Type="http://schemas.openxmlformats.org/officeDocument/2006/relationships/hyperlink" Target="mailto:govorkov_as@istu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090464"/>
            <a:ext cx="8867554" cy="389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Автоматизация процесса технологической подготовки производства новых изделий авиатехники на основе СППР «Система анализа технологичности конструкции изделий»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Говорков Алексей Сергеевич</a:t>
            </a:r>
            <a:endParaRPr lang="ru-RU" sz="28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Национальный исследовательский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Иркутский государственный технический университет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42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/>
          <p:cNvGraphicFramePr>
            <a:graphicFrameLocks/>
          </p:cNvGraphicFramePr>
          <p:nvPr>
            <p:extLst/>
          </p:nvPr>
        </p:nvGraphicFramePr>
        <p:xfrm>
          <a:off x="251520" y="699548"/>
          <a:ext cx="8784976" cy="409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731843" y="122241"/>
            <a:ext cx="76422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«Система анализа ТКИ»</a:t>
            </a:r>
          </a:p>
        </p:txBody>
      </p:sp>
    </p:spTree>
    <p:extLst>
      <p:ext uri="{BB962C8B-B14F-4D97-AF65-F5344CB8AC3E}">
        <p14:creationId xmlns:p14="http://schemas.microsoft.com/office/powerpoint/2010/main" val="65250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123826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Разграничение прав при </a:t>
            </a:r>
            <a:r>
              <a:rPr lang="ru-RU" sz="28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работе 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с системой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19226"/>
            <a:ext cx="9144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1. </a:t>
            </a:r>
            <a:r>
              <a:rPr lang="ru-RU" sz="2200" b="1" dirty="0">
                <a:latin typeface="+mj-lt"/>
                <a:cs typeface="Times New Roman" pitchFamily="18" charset="0"/>
              </a:rPr>
              <a:t>Конструктор – пользователь</a:t>
            </a:r>
            <a:r>
              <a:rPr lang="ru-RU" sz="2200" dirty="0">
                <a:latin typeface="+mj-lt"/>
                <a:cs typeface="Times New Roman" pitchFamily="18" charset="0"/>
              </a:rPr>
              <a:t>: формирование исходной модели изделия и отработка технологичности конструкции изделия по заданным показателям (формирование поля конструктивных решений).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2. Технолог – эксперт</a:t>
            </a:r>
            <a:r>
              <a:rPr lang="ru-RU" sz="2200" dirty="0">
                <a:latin typeface="+mj-lt"/>
                <a:cs typeface="Times New Roman" pitchFamily="18" charset="0"/>
              </a:rPr>
              <a:t>: формирование правил в базе знаний программы, оценка типовых конструктивных решений (экспертная оценка, ранжирование КР).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3. Администратор БД и БЗ</a:t>
            </a:r>
            <a:r>
              <a:rPr lang="ru-RU" sz="2200" dirty="0">
                <a:latin typeface="+mj-lt"/>
                <a:cs typeface="Times New Roman" pitchFamily="18" charset="0"/>
              </a:rPr>
              <a:t>: наполнение базы данных объектами производственной среды. Формирование новых структур правил в базе знаний программы.</a:t>
            </a:r>
          </a:p>
        </p:txBody>
      </p:sp>
    </p:spTree>
  </p:cSld>
  <p:clrMapOvr>
    <a:masterClrMapping/>
  </p:clrMapOvr>
  <p:transition advTm="805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 txBox="1">
            <a:spLocks/>
          </p:cNvSpPr>
          <p:nvPr/>
        </p:nvSpPr>
        <p:spPr bwMode="auto">
          <a:xfrm>
            <a:off x="755650" y="123479"/>
            <a:ext cx="7772400" cy="63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Структура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модуля </a:t>
            </a:r>
            <a:r>
              <a:rPr lang="ru-RU" sz="28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Информационная </a:t>
            </a:r>
            <a:endParaRPr lang="ru-RU" sz="2800" b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модель 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изделия»</a:t>
            </a:r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179390" y="1190626"/>
          <a:ext cx="8924925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Visio" r:id="rId3" imgW="6419150" imgH="3046597" progId="Visio.Drawing.11">
                  <p:embed/>
                </p:oleObj>
              </mc:Choice>
              <mc:Fallback>
                <p:oleObj name="Visio" r:id="rId3" imgW="6419150" imgH="3046597" progId="Visio.Drawing.11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90" y="1190626"/>
                        <a:ext cx="8924925" cy="390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667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 txBox="1">
            <a:spLocks/>
          </p:cNvSpPr>
          <p:nvPr/>
        </p:nvSpPr>
        <p:spPr bwMode="auto">
          <a:xfrm>
            <a:off x="323850" y="-164553"/>
            <a:ext cx="88201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eaLnBrk="1" hangingPunct="1">
              <a:buFontTx/>
              <a:buNone/>
              <a:defRPr sz="20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sz="2800" dirty="0"/>
              <a:t>Структура модуля </a:t>
            </a:r>
            <a:br>
              <a:rPr lang="ru-RU" sz="2800" dirty="0"/>
            </a:br>
            <a:r>
              <a:rPr lang="ru-RU" sz="2800" dirty="0"/>
              <a:t>«Технологический контроль»</a:t>
            </a:r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308825"/>
              </p:ext>
            </p:extLst>
          </p:nvPr>
        </p:nvGraphicFramePr>
        <p:xfrm>
          <a:off x="35496" y="667482"/>
          <a:ext cx="9145016" cy="464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Visio" r:id="rId3" imgW="9848921" imgH="6467565" progId="Visio.Drawing.11">
                  <p:embed/>
                </p:oleObj>
              </mc:Choice>
              <mc:Fallback>
                <p:oleObj name="Visio" r:id="rId3" imgW="9848921" imgH="6467565" progId="Visio.Drawing.11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667482"/>
                        <a:ext cx="9145016" cy="4640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901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 txBox="1">
            <a:spLocks/>
          </p:cNvSpPr>
          <p:nvPr/>
        </p:nvSpPr>
        <p:spPr bwMode="auto">
          <a:xfrm>
            <a:off x="527965" y="28464"/>
            <a:ext cx="8229600" cy="7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Алгоритм расчета комплексного показателя ТКИ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05460"/>
              </p:ext>
            </p:extLst>
          </p:nvPr>
        </p:nvGraphicFramePr>
        <p:xfrm>
          <a:off x="3419872" y="3219823"/>
          <a:ext cx="5580112" cy="1728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361"/>
                <a:gridCol w="2354979"/>
                <a:gridCol w="1010067"/>
                <a:gridCol w="1097440"/>
                <a:gridCol w="568265"/>
              </a:tblGrid>
              <a:tr h="512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 smtClean="0">
                          <a:effectLst/>
                        </a:rPr>
                        <a:t>пп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частного показателя технологичности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Значение показателя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80" marR="68580" marT="0" marB="0" anchor="ctr">
                    <a:blipFill rotWithShape="1">
                      <a:blip r:embed="rId3"/>
                      <a:stretch>
                        <a:fillRect l="-356667" t="-1190" r="-52222" b="-22976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80" marR="68580" marT="0" marB="0" anchor="ctr">
                    <a:blipFill rotWithShape="1">
                      <a:blip r:embed="rId3"/>
                      <a:stretch>
                        <a:fillRect l="-883871" t="-1190" r="-1075" b="-229762"/>
                      </a:stretch>
                    </a:blip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23316" t="-407407" r="-113990" b="-52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23316" t="-263462" r="-113990" b="-17115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23316" t="-363462" r="-113990" b="-7115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0,90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282249"/>
              </p:ext>
            </p:extLst>
          </p:nvPr>
        </p:nvGraphicFramePr>
        <p:xfrm>
          <a:off x="429540" y="799307"/>
          <a:ext cx="842645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Visio" r:id="rId4" imgW="7966729" imgH="3790474" progId="Visio.Drawing.11">
                  <p:embed/>
                </p:oleObj>
              </mc:Choice>
              <mc:Fallback>
                <p:oleObj name="Visio" r:id="rId4" imgW="7966729" imgH="3790474" progId="Visio.Drawing.11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40" y="799307"/>
                        <a:ext cx="8426450" cy="266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Рисунок 4" descr="D:\218_Постановление\По пункту 1\Реестр элементов, операций, оборудования - листовые детали\тест алгоритма\деталь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1" b="2"/>
          <a:stretch>
            <a:fillRect/>
          </a:stretch>
        </p:blipFill>
        <p:spPr bwMode="auto">
          <a:xfrm>
            <a:off x="425450" y="3651251"/>
            <a:ext cx="26543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60963"/>
              </p:ext>
            </p:extLst>
          </p:nvPr>
        </p:nvGraphicFramePr>
        <p:xfrm>
          <a:off x="3404723" y="4950067"/>
          <a:ext cx="5616575" cy="21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2880"/>
                <a:gridCol w="883621"/>
                <a:gridCol w="720074"/>
              </a:tblGrid>
              <a:tr h="2171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Итого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0,791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7" name="Стрелка влево 6"/>
          <p:cNvSpPr/>
          <p:nvPr/>
        </p:nvSpPr>
        <p:spPr>
          <a:xfrm flipH="1">
            <a:off x="2987677" y="4027489"/>
            <a:ext cx="442913" cy="428625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Tm="600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7811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Постановка  </a:t>
            </a:r>
            <a:r>
              <a:rPr lang="ru-RU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3159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i="1" spc="-30" dirty="0">
                <a:latin typeface="Times New Roman" pitchFamily="18" charset="0"/>
                <a:cs typeface="Times New Roman" pitchFamily="18" charset="0"/>
              </a:rPr>
              <a:t>Повышение эффективности КТПП на основе разработки системы поддержки принятия решений проектирования изделий AT с обеспечением заданных критериев технологичности.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2191025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dirty="0"/>
              <a:t>Разработка критериев оценки конструкции ЛА на технологичность.</a:t>
            </a:r>
          </a:p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dirty="0"/>
              <a:t>Разработка алгоритмов и схем функционирования </a:t>
            </a:r>
            <a:r>
              <a:rPr lang="ru-RU" dirty="0" smtClean="0"/>
              <a:t>СППР.</a:t>
            </a:r>
            <a:endParaRPr lang="ru-RU" dirty="0"/>
          </a:p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dirty="0"/>
              <a:t>Разработка программной оболочки системы поддержки принятия решений.</a:t>
            </a:r>
          </a:p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dirty="0"/>
              <a:t>Формирование классификаторов объектов производственной среды.</a:t>
            </a:r>
          </a:p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dirty="0"/>
              <a:t>Наполнение </a:t>
            </a:r>
            <a:r>
              <a:rPr lang="ru-RU" dirty="0" smtClean="0"/>
              <a:t>баз </a:t>
            </a:r>
            <a:r>
              <a:rPr lang="ru-RU" dirty="0"/>
              <a:t>данных </a:t>
            </a:r>
            <a:r>
              <a:rPr lang="ru-RU" dirty="0" smtClean="0"/>
              <a:t>и знаний системы </a:t>
            </a:r>
            <a:r>
              <a:rPr lang="ru-RU" dirty="0"/>
              <a:t>поддержки принятия решений.</a:t>
            </a:r>
            <a:endParaRPr lang="en-US" dirty="0"/>
          </a:p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dirty="0"/>
              <a:t>Разработка алгоритма проведения комплексного технологического контроля проектируемых изделий.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6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50825" y="700089"/>
          <a:ext cx="864235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Visio" r:id="rId3" imgW="28572340" imgH="18191463" progId="Visio.Drawing.11">
                  <p:embed/>
                </p:oleObj>
              </mc:Choice>
              <mc:Fallback>
                <p:oleObj name="Visio" r:id="rId3" imgW="28572340" imgH="18191463" progId="Visio.Drawing.11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00089"/>
                        <a:ext cx="8642350" cy="395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39975" y="1787525"/>
            <a:ext cx="4248150" cy="3232150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ЭКСПЕРТНЫЙ МОДУЛЬ</a:t>
            </a:r>
          </a:p>
        </p:txBody>
      </p:sp>
      <p:sp>
        <p:nvSpPr>
          <p:cNvPr id="6148" name="Заголовок 1"/>
          <p:cNvSpPr txBox="1">
            <a:spLocks/>
          </p:cNvSpPr>
          <p:nvPr/>
        </p:nvSpPr>
        <p:spPr bwMode="auto">
          <a:xfrm>
            <a:off x="349250" y="50800"/>
            <a:ext cx="822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j-ea"/>
                <a:cs typeface="+mj-cs"/>
              </a:rPr>
              <a:t>Структура  системы</a:t>
            </a:r>
            <a:endParaRPr lang="ru-RU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advTm="501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Методы </a:t>
            </a:r>
            <a:r>
              <a:rPr lang="ru-RU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решения</a:t>
            </a:r>
            <a:endParaRPr lang="ru-RU" sz="4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358839"/>
            <a:ext cx="2613032" cy="14861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7299" y="2503102"/>
            <a:ext cx="4973119" cy="2640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r="76100" b="42800"/>
          <a:stretch/>
        </p:blipFill>
        <p:spPr>
          <a:xfrm>
            <a:off x="2569326" y="1388005"/>
            <a:ext cx="1161391" cy="8685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352" y="1096941"/>
            <a:ext cx="1494157" cy="38903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-626769" y="2629566"/>
            <a:ext cx="3124471" cy="36029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0800" y="1097561"/>
            <a:ext cx="1505481" cy="3224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Разработка структуры  базы данных</a:t>
            </a:r>
            <a:endParaRPr lang="ru-RU" sz="105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674508" y="1094405"/>
            <a:ext cx="691697" cy="32242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>
                <a:solidFill>
                  <a:schemeClr val="tx1"/>
                </a:solidFill>
              </a:rPr>
              <a:t>Напол-нение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6206" y="1097561"/>
            <a:ext cx="1505481" cy="3224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Создание категорий</a:t>
            </a:r>
            <a:endParaRPr lang="ru-RU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449" y="1097561"/>
            <a:ext cx="1505481" cy="3224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Создание таблиц с параметрами</a:t>
            </a: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673" y="1096941"/>
            <a:ext cx="1505481" cy="3224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Импорт в БД  </a:t>
            </a: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41279" y="2078128"/>
            <a:ext cx="2314749" cy="4140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Формирование технологических рекомендаций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1430" y="2122007"/>
            <a:ext cx="1510250" cy="3396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Разработка структуры базы знаний</a:t>
            </a:r>
            <a:endParaRPr lang="ru-RU" sz="105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1692758" y="2107236"/>
            <a:ext cx="631346" cy="32242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err="1" smtClean="0">
                <a:solidFill>
                  <a:schemeClr val="tx1"/>
                </a:solidFill>
              </a:rPr>
              <a:t>Напол-нение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0353" y="2986417"/>
            <a:ext cx="1496195" cy="4606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Формирование информационной модели изделия</a:t>
            </a:r>
            <a:endParaRPr lang="ru-RU" sz="105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697807" y="3041412"/>
            <a:ext cx="343142" cy="3224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2787775"/>
            <a:ext cx="1460522" cy="3224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Выбор типа изделия</a:t>
            </a:r>
            <a:endParaRPr lang="ru-RU" sz="10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64251" y="3232022"/>
            <a:ext cx="1447993" cy="3224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Выбор заготовки</a:t>
            </a:r>
            <a:endParaRPr lang="ru-RU" sz="1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64251" y="3669014"/>
            <a:ext cx="1447993" cy="3224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Формирование структуры изделия из КЭ</a:t>
            </a:r>
            <a:endParaRPr lang="ru-RU" sz="9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57082" y="4101921"/>
            <a:ext cx="1455161" cy="3224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Выбор базовых показателей технологичности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0352" y="4384692"/>
            <a:ext cx="1496195" cy="6025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Проведение комплексного анализа технологичности конструкции изделия  </a:t>
            </a:r>
            <a:endParaRPr lang="ru-RU" sz="9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692718" y="4528719"/>
            <a:ext cx="371533" cy="32242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4495727"/>
            <a:ext cx="1496195" cy="3027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Качественная оценка</a:t>
            </a:r>
            <a:endParaRPr lang="ru-RU" sz="800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3539802" y="4495726"/>
            <a:ext cx="551200" cy="32242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91004" y="4489441"/>
            <a:ext cx="1496195" cy="3089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Количественная оценка</a:t>
            </a:r>
            <a:endParaRPr lang="ru-RU" sz="8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8691" y="1402508"/>
            <a:ext cx="1130203" cy="8547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/>
          <a:srcRect r="67775" b="31280"/>
          <a:stretch/>
        </p:blipFill>
        <p:spPr>
          <a:xfrm>
            <a:off x="4716016" y="1474982"/>
            <a:ext cx="1260256" cy="839835"/>
          </a:xfrm>
          <a:prstGeom prst="rect">
            <a:avLst/>
          </a:prstGeom>
        </p:spPr>
      </p:pic>
      <p:cxnSp>
        <p:nvCxnSpPr>
          <p:cNvPr id="30" name="Соединительная линия уступом 29"/>
          <p:cNvCxnSpPr>
            <a:stCxn id="20" idx="3"/>
            <a:endCxn id="3" idx="1"/>
          </p:cNvCxnSpPr>
          <p:nvPr/>
        </p:nvCxnSpPr>
        <p:spPr>
          <a:xfrm>
            <a:off x="3512242" y="3393236"/>
            <a:ext cx="2715942" cy="708685"/>
          </a:xfrm>
          <a:prstGeom prst="bentConnector3">
            <a:avLst>
              <a:gd name="adj1" fmla="val 7439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9" idx="3"/>
            <a:endCxn id="3" idx="1"/>
          </p:cNvCxnSpPr>
          <p:nvPr/>
        </p:nvCxnSpPr>
        <p:spPr>
          <a:xfrm>
            <a:off x="3512242" y="2948989"/>
            <a:ext cx="2715942" cy="1152932"/>
          </a:xfrm>
          <a:prstGeom prst="bentConnector3">
            <a:avLst>
              <a:gd name="adj1" fmla="val 7439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22" idx="3"/>
            <a:endCxn id="3" idx="1"/>
          </p:cNvCxnSpPr>
          <p:nvPr/>
        </p:nvCxnSpPr>
        <p:spPr>
          <a:xfrm flipV="1">
            <a:off x="3512241" y="4101920"/>
            <a:ext cx="2715943" cy="161214"/>
          </a:xfrm>
          <a:prstGeom prst="bentConnector3">
            <a:avLst>
              <a:gd name="adj1" fmla="val 7439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21" idx="3"/>
            <a:endCxn id="3" idx="1"/>
          </p:cNvCxnSpPr>
          <p:nvPr/>
        </p:nvCxnSpPr>
        <p:spPr>
          <a:xfrm>
            <a:off x="3512242" y="3830228"/>
            <a:ext cx="2715942" cy="271693"/>
          </a:xfrm>
          <a:prstGeom prst="bentConnector3">
            <a:avLst>
              <a:gd name="adj1" fmla="val 7439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01719" y="2078128"/>
            <a:ext cx="1792435" cy="4145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Формализация типовых технологических процессов</a:t>
            </a:r>
            <a:endParaRPr lang="ru-RU" sz="1050" dirty="0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934767"/>
              </p:ext>
            </p:extLst>
          </p:nvPr>
        </p:nvGraphicFramePr>
        <p:xfrm>
          <a:off x="2698202" y="1138591"/>
          <a:ext cx="5035201" cy="339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Visio" r:id="rId8" imgW="10486842" imgH="8022895" progId="Visio.Drawing.11">
                  <p:embed/>
                </p:oleObj>
              </mc:Choice>
              <mc:Fallback>
                <p:oleObj name="Visio" r:id="rId8" imgW="10486842" imgH="8022895" progId="Visio.Drawing.11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202" y="1138591"/>
                        <a:ext cx="5035201" cy="33959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56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843528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Практическая ценность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094758"/>
            <a:ext cx="88924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charset="0"/>
              <a:buChar char="•"/>
              <a:defRPr/>
            </a:pPr>
            <a:r>
              <a:rPr lang="ru-RU" sz="1700" b="1" dirty="0" smtClean="0"/>
              <a:t>снижение</a:t>
            </a:r>
            <a:r>
              <a:rPr lang="ru-RU" sz="1700" dirty="0" smtClean="0"/>
              <a:t> влияния </a:t>
            </a:r>
            <a:r>
              <a:rPr lang="ru-RU" sz="1700" b="1" dirty="0"/>
              <a:t>субъективного фактора</a:t>
            </a:r>
            <a:r>
              <a:rPr lang="ru-RU" sz="1700" dirty="0"/>
              <a:t> при принятии решений в ходе технологической подготовки производства изделия, благодаря использованию выявленных формальных критериев оценки технологичности изделия;</a:t>
            </a:r>
          </a:p>
          <a:p>
            <a:pPr marL="285750" indent="-285750" algn="just" eaLnBrk="1" hangingPunct="1">
              <a:buFont typeface="Arial" charset="0"/>
              <a:buChar char="•"/>
              <a:defRPr/>
            </a:pPr>
            <a:r>
              <a:rPr lang="ru-RU" sz="1700" dirty="0"/>
              <a:t>предлагаемая  модель </a:t>
            </a:r>
            <a:r>
              <a:rPr lang="ru-RU" sz="1700" dirty="0" smtClean="0"/>
              <a:t>изделия применима </a:t>
            </a:r>
            <a:r>
              <a:rPr lang="ru-RU" sz="1700" dirty="0"/>
              <a:t>для решения ряда задач технологической подготовки производства:</a:t>
            </a:r>
          </a:p>
          <a:p>
            <a:pPr lvl="1" algn="just" eaLnBrk="1" hangingPunct="1">
              <a:defRPr/>
            </a:pPr>
            <a:r>
              <a:rPr lang="ru-RU" sz="1700" b="1" dirty="0" smtClean="0"/>
              <a:t>- выбор</a:t>
            </a:r>
            <a:r>
              <a:rPr lang="ru-RU" sz="1700" dirty="0" smtClean="0"/>
              <a:t> </a:t>
            </a:r>
            <a:r>
              <a:rPr lang="ru-RU" sz="1700" dirty="0"/>
              <a:t>состава </a:t>
            </a:r>
            <a:r>
              <a:rPr lang="ru-RU" sz="1700" b="1" dirty="0"/>
              <a:t>объектов</a:t>
            </a:r>
            <a:r>
              <a:rPr lang="ru-RU" sz="1700" dirty="0"/>
              <a:t> производственной среды (ТО, СТО, оборудование);</a:t>
            </a:r>
          </a:p>
          <a:p>
            <a:pPr lvl="1" algn="just" eaLnBrk="1" hangingPunct="1">
              <a:defRPr/>
            </a:pPr>
            <a:r>
              <a:rPr lang="ru-RU" sz="1700" b="1" dirty="0" smtClean="0"/>
              <a:t>- выбор</a:t>
            </a:r>
            <a:r>
              <a:rPr lang="ru-RU" sz="1700" dirty="0" smtClean="0"/>
              <a:t> </a:t>
            </a:r>
            <a:r>
              <a:rPr lang="ru-RU" sz="1700" dirty="0"/>
              <a:t>конструктивной </a:t>
            </a:r>
            <a:r>
              <a:rPr lang="ru-RU" sz="1700" b="1" dirty="0"/>
              <a:t>структуры изделия</a:t>
            </a:r>
            <a:r>
              <a:rPr lang="ru-RU" sz="1700" dirty="0"/>
              <a:t> – состав КЭ, соответствующие технологическим рекомендациям предприятия на котором они изготавливаются;</a:t>
            </a:r>
          </a:p>
          <a:p>
            <a:pPr lvl="1" algn="just" eaLnBrk="1" hangingPunct="1">
              <a:defRPr/>
            </a:pPr>
            <a:r>
              <a:rPr lang="ru-RU" sz="1700" dirty="0" smtClean="0"/>
              <a:t>- комплексная </a:t>
            </a:r>
            <a:r>
              <a:rPr lang="ru-RU" sz="1700" b="1" dirty="0"/>
              <a:t>оценка</a:t>
            </a:r>
            <a:r>
              <a:rPr lang="ru-RU" sz="1700" dirty="0"/>
              <a:t> изделия на основе </a:t>
            </a:r>
            <a:r>
              <a:rPr lang="ru-RU" sz="1700" dirty="0" smtClean="0"/>
              <a:t>целевых </a:t>
            </a:r>
            <a:r>
              <a:rPr lang="ru-RU" sz="1700" dirty="0"/>
              <a:t>критериев </a:t>
            </a:r>
            <a:r>
              <a:rPr lang="ru-RU" sz="1700" b="1" dirty="0"/>
              <a:t>технологичности</a:t>
            </a:r>
            <a:r>
              <a:rPr lang="ru-RU" sz="1700" dirty="0"/>
              <a:t>.</a:t>
            </a:r>
          </a:p>
          <a:p>
            <a:pPr marL="285750" indent="-285750" algn="just" eaLnBrk="1" hangingPunct="1">
              <a:buFont typeface="Arial" charset="0"/>
              <a:buChar char="•"/>
              <a:defRPr/>
            </a:pPr>
            <a:r>
              <a:rPr lang="ru-RU" sz="1700" b="1" dirty="0"/>
              <a:t>повышение качества</a:t>
            </a:r>
            <a:r>
              <a:rPr lang="ru-RU" sz="1700" dirty="0"/>
              <a:t> проектных и </a:t>
            </a:r>
            <a:r>
              <a:rPr lang="ru-RU" sz="1700" b="1" dirty="0"/>
              <a:t>технологических решений</a:t>
            </a:r>
            <a:r>
              <a:rPr lang="ru-RU" sz="1700" dirty="0"/>
              <a:t> за счет использования базы знаний системы, в которой формализованы знания экспертов-технологов и технологические рекомендации производства;</a:t>
            </a:r>
          </a:p>
          <a:p>
            <a:pPr marL="285750" indent="-285750" algn="just" eaLnBrk="1" hangingPunct="1">
              <a:buFont typeface="Arial" charset="0"/>
              <a:buChar char="•"/>
              <a:defRPr/>
            </a:pPr>
            <a:r>
              <a:rPr lang="ru-RU" sz="1700" dirty="0"/>
              <a:t>использование  </a:t>
            </a:r>
            <a:r>
              <a:rPr lang="ru-RU" sz="1700" b="1" dirty="0"/>
              <a:t>БД</a:t>
            </a:r>
            <a:r>
              <a:rPr lang="ru-RU" sz="1700" dirty="0"/>
              <a:t> и</a:t>
            </a:r>
            <a:r>
              <a:rPr lang="ru-RU" sz="1700" b="1" dirty="0"/>
              <a:t> БЗ</a:t>
            </a:r>
            <a:r>
              <a:rPr lang="ru-RU" sz="1700" dirty="0"/>
              <a:t> программы в качестве единого нормативно-справочного стандарта для </a:t>
            </a:r>
            <a:r>
              <a:rPr lang="ru-RU" sz="1700" b="1" dirty="0"/>
              <a:t>конструкторов</a:t>
            </a:r>
            <a:r>
              <a:rPr lang="ru-RU" sz="1700" dirty="0"/>
              <a:t> и </a:t>
            </a:r>
            <a:r>
              <a:rPr lang="ru-RU" sz="1700" b="1" dirty="0"/>
              <a:t>технологов</a:t>
            </a:r>
            <a:r>
              <a:rPr lang="ru-RU" sz="1700" dirty="0"/>
              <a:t> на этапах КПП и </a:t>
            </a:r>
            <a:r>
              <a:rPr lang="ru-RU" sz="1700" dirty="0" smtClean="0"/>
              <a:t>ТПП</a:t>
            </a:r>
            <a:r>
              <a:rPr lang="ru-RU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67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Результаты </a:t>
            </a:r>
            <a:endParaRPr lang="ru-RU" sz="4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5" name="Объект 2"/>
          <p:cNvSpPr>
            <a:spLocks/>
          </p:cNvSpPr>
          <p:nvPr/>
        </p:nvSpPr>
        <p:spPr bwMode="auto">
          <a:xfrm>
            <a:off x="251520" y="1048023"/>
            <a:ext cx="85176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ct val="20000"/>
              </a:spcAft>
              <a:buFont typeface="Arial" charset="0"/>
              <a:buNone/>
            </a:pPr>
            <a:r>
              <a:rPr lang="ru-RU" b="1" i="1" dirty="0">
                <a:latin typeface="Calibri" pitchFamily="34" charset="0"/>
              </a:rPr>
              <a:t>Достигнутые </a:t>
            </a:r>
            <a:r>
              <a:rPr lang="ru-RU" b="1" i="1" dirty="0" smtClean="0">
                <a:latin typeface="Calibri" pitchFamily="34" charset="0"/>
              </a:rPr>
              <a:t>результаты:</a:t>
            </a:r>
            <a:endParaRPr lang="ru-RU" b="1" i="1" dirty="0">
              <a:latin typeface="Calibri" pitchFamily="34" charset="0"/>
            </a:endParaRPr>
          </a:p>
          <a:p>
            <a:pPr marL="285750" indent="-2857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разработана программная оболочка системы поддержки принятия решений</a:t>
            </a:r>
            <a:endParaRPr lang="ru-RU" dirty="0">
              <a:latin typeface="Calibri" pitchFamily="34" charset="0"/>
            </a:endParaRPr>
          </a:p>
          <a:p>
            <a:pPr marL="285750" indent="-2857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определены алгоритмы для проведения анализа технологичности конструкции изделия</a:t>
            </a:r>
            <a:endParaRPr lang="ru-RU" dirty="0">
              <a:latin typeface="Calibri" pitchFamily="34" charset="0"/>
            </a:endParaRPr>
          </a:p>
          <a:p>
            <a:pPr marL="285750" indent="-2857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сформирована база данных объектов производственной среды</a:t>
            </a:r>
          </a:p>
          <a:p>
            <a:pPr>
              <a:spcAft>
                <a:spcPts val="0"/>
              </a:spcAft>
              <a:buSzPct val="80000"/>
            </a:pPr>
            <a:r>
              <a:rPr lang="ru-RU" b="1" i="1" dirty="0" smtClean="0">
                <a:latin typeface="Calibri" pitchFamily="34" charset="0"/>
              </a:rPr>
              <a:t>Разработаны</a:t>
            </a:r>
            <a:r>
              <a:rPr lang="ru-RU" b="1" i="1" dirty="0">
                <a:latin typeface="Calibri" pitchFamily="34" charset="0"/>
              </a:rPr>
              <a:t>:</a:t>
            </a:r>
          </a:p>
          <a:p>
            <a:pPr marL="285750" indent="-285750"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инструкция </a:t>
            </a:r>
            <a:r>
              <a:rPr lang="ru-RU" dirty="0">
                <a:latin typeface="Calibri" pitchFamily="34" charset="0"/>
              </a:rPr>
              <a:t>по эксплуатации </a:t>
            </a:r>
            <a:r>
              <a:rPr lang="ru-RU" dirty="0" smtClean="0">
                <a:latin typeface="Calibri" pitchFamily="34" charset="0"/>
              </a:rPr>
              <a:t>«</a:t>
            </a:r>
            <a:r>
              <a:rPr lang="ru-RU" dirty="0">
                <a:latin typeface="Calibri" pitchFamily="34" charset="0"/>
              </a:rPr>
              <a:t>Системы анализа ТКИ</a:t>
            </a:r>
            <a:r>
              <a:rPr lang="ru-RU" dirty="0" smtClean="0">
                <a:latin typeface="Calibri" pitchFamily="34" charset="0"/>
              </a:rPr>
              <a:t>»</a:t>
            </a:r>
            <a:endParaRPr lang="ru-RU" dirty="0">
              <a:latin typeface="Calibri" pitchFamily="34" charset="0"/>
            </a:endParaRPr>
          </a:p>
          <a:p>
            <a:pPr marL="285750" indent="-285750" algn="just"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интегрированный программный </a:t>
            </a:r>
            <a:r>
              <a:rPr lang="ru-RU" dirty="0">
                <a:latin typeface="Calibri" pitchFamily="34" charset="0"/>
              </a:rPr>
              <a:t>модуль для подготовки </a:t>
            </a:r>
            <a:r>
              <a:rPr lang="en-US" dirty="0">
                <a:latin typeface="Calibri" pitchFamily="34" charset="0"/>
              </a:rPr>
              <a:t>CAD </a:t>
            </a:r>
            <a:r>
              <a:rPr lang="ru-RU" dirty="0">
                <a:latin typeface="Calibri" pitchFamily="34" charset="0"/>
              </a:rPr>
              <a:t>модели изделия в системе </a:t>
            </a:r>
            <a:r>
              <a:rPr lang="en-US" dirty="0">
                <a:latin typeface="Calibri" pitchFamily="34" charset="0"/>
              </a:rPr>
              <a:t>NX </a:t>
            </a:r>
            <a:r>
              <a:rPr lang="ru-RU" dirty="0">
                <a:latin typeface="Calibri" pitchFamily="34" charset="0"/>
              </a:rPr>
              <a:t>для последующего </a:t>
            </a:r>
            <a:r>
              <a:rPr lang="ru-RU" dirty="0" smtClean="0">
                <a:latin typeface="Calibri" pitchFamily="34" charset="0"/>
              </a:rPr>
              <a:t>применения </a:t>
            </a:r>
            <a:r>
              <a:rPr lang="ru-RU" dirty="0">
                <a:latin typeface="Calibri" pitchFamily="34" charset="0"/>
              </a:rPr>
              <a:t>в «Системе анализа ТКИ</a:t>
            </a:r>
            <a:r>
              <a:rPr lang="ru-RU" dirty="0" smtClean="0">
                <a:latin typeface="Calibri" pitchFamily="34" charset="0"/>
              </a:rPr>
              <a:t>».</a:t>
            </a:r>
          </a:p>
          <a:p>
            <a:pPr>
              <a:spcAft>
                <a:spcPts val="0"/>
              </a:spcAft>
              <a:buSzPct val="80000"/>
            </a:pPr>
            <a:r>
              <a:rPr lang="ru-RU" b="1" i="1" dirty="0">
                <a:latin typeface="Calibri" pitchFamily="34" charset="0"/>
              </a:rPr>
              <a:t>Текущее состояние </a:t>
            </a:r>
            <a:r>
              <a:rPr lang="ru-RU" b="1" i="1" dirty="0" smtClean="0">
                <a:latin typeface="Calibri" pitchFamily="34" charset="0"/>
              </a:rPr>
              <a:t>проекта:</a:t>
            </a:r>
            <a:endParaRPr lang="ru-RU" b="1" i="1" dirty="0">
              <a:latin typeface="Calibri" pitchFamily="34" charset="0"/>
            </a:endParaRPr>
          </a:p>
          <a:p>
            <a:pPr marL="285750" indent="-285750" algn="just"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«Система анализа ТКИ» происходит наполнение баз данных </a:t>
            </a:r>
            <a:r>
              <a:rPr lang="ru-RU" smtClean="0">
                <a:latin typeface="Calibri" pitchFamily="34" charset="0"/>
              </a:rPr>
              <a:t>и знаний РТМ и НТД</a:t>
            </a:r>
            <a:endParaRPr lang="ru-RU" dirty="0">
              <a:latin typeface="Calibri" pitchFamily="34" charset="0"/>
            </a:endParaRPr>
          </a:p>
          <a:p>
            <a:pPr>
              <a:spcAft>
                <a:spcPct val="20000"/>
              </a:spcAft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70" y="2246495"/>
            <a:ext cx="4579037" cy="2678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8374" y="2246496"/>
            <a:ext cx="4594633" cy="26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783349"/>
            <a:ext cx="2984295" cy="40771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3" b="661"/>
          <a:stretch/>
        </p:blipFill>
        <p:spPr>
          <a:xfrm>
            <a:off x="4932040" y="796480"/>
            <a:ext cx="2969804" cy="407078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" y="423309"/>
            <a:ext cx="889247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rIns="9000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5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Разработанная система, структура БД и алгоритмы, реализуемые в ней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5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защищены ФСИС РФ №2012615366 от 15.06.2012г и № 2013620100 от 09.01.2013г</a:t>
            </a:r>
          </a:p>
          <a:p>
            <a:pPr algn="ctr"/>
            <a:r>
              <a:rPr lang="ru-RU" sz="1600" b="1" dirty="0" smtClean="0">
                <a:latin typeface="+mn-lt"/>
              </a:rPr>
              <a:t> 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43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Выводы </a:t>
            </a:r>
            <a:endParaRPr lang="ru-RU" sz="4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120" y="1203598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Разработана СППР «</a:t>
            </a:r>
            <a:r>
              <a:rPr lang="ru-RU" sz="1400" dirty="0"/>
              <a:t>Система анализа ТКИ», </a:t>
            </a:r>
            <a:r>
              <a:rPr lang="ru-RU" sz="1400" dirty="0" smtClean="0"/>
              <a:t>обеспечивающая </a:t>
            </a:r>
            <a:r>
              <a:rPr lang="ru-RU" sz="1400" dirty="0"/>
              <a:t>возможность проведения технологического контроля </a:t>
            </a:r>
            <a:r>
              <a:rPr lang="en-US" sz="1400" dirty="0"/>
              <a:t>CAD </a:t>
            </a:r>
            <a:r>
              <a:rPr lang="ru-RU" sz="1400" dirty="0"/>
              <a:t>моделей изделий АТ на этапе КПП, а также </a:t>
            </a:r>
            <a:r>
              <a:rPr lang="ru-RU" sz="1400" dirty="0" smtClean="0"/>
              <a:t>на </a:t>
            </a:r>
            <a:r>
              <a:rPr lang="ru-RU" sz="1400" dirty="0"/>
              <a:t>этапе ТПП </a:t>
            </a:r>
            <a:r>
              <a:rPr lang="ru-RU" sz="1400" dirty="0" smtClean="0"/>
              <a:t>изделий при запуске в производство.</a:t>
            </a:r>
          </a:p>
          <a:p>
            <a:r>
              <a:rPr lang="ru-RU" sz="1400" b="1" i="1" dirty="0" smtClean="0"/>
              <a:t>Разработанная СППР позволяет конструктору/технологу выполнить следующие функции: </a:t>
            </a:r>
            <a:endParaRPr lang="ru-RU" sz="1400" b="1" i="1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произвести инженерный анализ</a:t>
            </a:r>
            <a:r>
              <a:rPr lang="en-US" sz="1400" dirty="0" smtClean="0"/>
              <a:t> CAD</a:t>
            </a:r>
            <a:r>
              <a:rPr lang="ru-RU" sz="1400" dirty="0" smtClean="0"/>
              <a:t> модели конструкции </a:t>
            </a:r>
            <a:r>
              <a:rPr lang="ru-RU" sz="1400" dirty="0"/>
              <a:t>изделия на технологичность непосредственно в среде системы </a:t>
            </a:r>
            <a:r>
              <a:rPr lang="en-US" sz="1400" dirty="0"/>
              <a:t>NX</a:t>
            </a:r>
            <a:r>
              <a:rPr lang="ru-RU" sz="1400" dirty="0"/>
              <a:t> с использованием баз данных и знаний «Системы анализа ТКИ».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обнаружить  ошибки </a:t>
            </a:r>
            <a:r>
              <a:rPr lang="ru-RU" sz="1400" dirty="0"/>
              <a:t>в ходе конструкторской и технологической подготовки производства изделия, благодаря отсеву экономически затратных и нерациональных вариантов </a:t>
            </a:r>
            <a:r>
              <a:rPr lang="ru-RU" sz="1400" dirty="0" smtClean="0"/>
              <a:t>конструкции </a:t>
            </a:r>
            <a:r>
              <a:rPr lang="ru-RU" sz="1400" dirty="0"/>
              <a:t>изделия;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снизить цикл </a:t>
            </a:r>
            <a:r>
              <a:rPr lang="ru-RU" sz="1400" dirty="0"/>
              <a:t>запуска изделия в производство за счет уменьшение времени проведения технологического контроля, а именно выявление технологических противоречий на этапе проектирования изделия, а не на этапе запуска;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подготовить данные </a:t>
            </a:r>
            <a:r>
              <a:rPr lang="ru-RU" sz="1400" dirty="0"/>
              <a:t>для разработки типовых технологических  процессов изготовления изделия на основе </a:t>
            </a:r>
            <a:r>
              <a:rPr lang="en-US" sz="1400" dirty="0" smtClean="0"/>
              <a:t>CAD</a:t>
            </a:r>
            <a:r>
              <a:rPr lang="ru-RU" sz="1400" dirty="0" smtClean="0"/>
              <a:t> модели </a:t>
            </a:r>
            <a:r>
              <a:rPr lang="ru-RU" sz="1400" dirty="0"/>
              <a:t>в </a:t>
            </a:r>
            <a:r>
              <a:rPr lang="ru-RU" sz="1400" dirty="0" smtClean="0"/>
              <a:t>системе </a:t>
            </a:r>
            <a:r>
              <a:rPr lang="en-US" sz="1400" dirty="0" smtClean="0"/>
              <a:t>NX</a:t>
            </a:r>
            <a:r>
              <a:rPr lang="ru-RU" sz="1400" dirty="0" smtClean="0"/>
              <a:t> </a:t>
            </a:r>
            <a:r>
              <a:rPr lang="ru-RU" sz="1400" dirty="0"/>
              <a:t>с учетом технологических возможностей предприятия и заданного уровня </a:t>
            </a:r>
            <a:r>
              <a:rPr lang="ru-RU" sz="1400" dirty="0" smtClean="0"/>
              <a:t>технологичности.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1309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606" y="1323430"/>
            <a:ext cx="66816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Спасибо за </a:t>
            </a:r>
            <a:r>
              <a:rPr lang="ru-RU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внимание</a:t>
            </a:r>
            <a:endParaRPr lang="ru-RU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206377" y="3076576"/>
            <a:ext cx="789401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600" b="1" dirty="0">
                <a:cs typeface="Arial" panose="020B0604020202020204" pitchFamily="34" charset="0"/>
              </a:rPr>
              <a:t>Национальный исследовательский</a:t>
            </a:r>
            <a:r>
              <a:rPr lang="ru-RU" sz="1600" dirty="0">
                <a:cs typeface="Arial" panose="020B0604020202020204" pitchFamily="34" charset="0"/>
              </a:rPr>
              <a:t> </a:t>
            </a:r>
            <a:endParaRPr lang="en-US" sz="16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>
                <a:cs typeface="Arial" panose="020B0604020202020204" pitchFamily="34" charset="0"/>
              </a:rPr>
              <a:t>Иркутский государственный технический университет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>
                <a:cs typeface="Arial" panose="020B0604020202020204" pitchFamily="34" charset="0"/>
              </a:rPr>
              <a:t>664074 г. Иркутск ул. Лермонтова, 83  Каф. СМиЭАТ, ауд. Д-112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>
                <a:cs typeface="Arial" panose="020B0604020202020204" pitchFamily="34" charset="0"/>
              </a:rPr>
              <a:t>Тел. 8 (3952) 40-51-33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>
                <a:cs typeface="Arial" panose="020B0604020202020204" pitchFamily="34" charset="0"/>
              </a:rPr>
              <a:t>Факс. 8 (3952) 40-51-30</a:t>
            </a:r>
            <a:r>
              <a:rPr lang="en-US" sz="16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>
                <a:cs typeface="Arial" panose="020B0604020202020204" pitchFamily="34" charset="0"/>
              </a:rPr>
              <a:t>e-mail:</a:t>
            </a:r>
            <a:r>
              <a:rPr lang="ru-RU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  <a:hlinkClick r:id="rId2"/>
              </a:rPr>
              <a:t>govorkov</a:t>
            </a:r>
            <a:r>
              <a:rPr lang="ru-RU" sz="1600" dirty="0" smtClean="0">
                <a:cs typeface="Arial" panose="020B0604020202020204" pitchFamily="34" charset="0"/>
                <a:hlinkClick r:id="rId2"/>
              </a:rPr>
              <a:t>_</a:t>
            </a:r>
            <a:r>
              <a:rPr lang="en-US" sz="1600" dirty="0" smtClean="0">
                <a:cs typeface="Arial" panose="020B0604020202020204" pitchFamily="34" charset="0"/>
                <a:hlinkClick r:id="rId2"/>
              </a:rPr>
              <a:t>as@istu.edu</a:t>
            </a:r>
            <a:r>
              <a:rPr lang="ru-RU" sz="1600" dirty="0" smtClean="0">
                <a:cs typeface="Arial" panose="020B0604020202020204" pitchFamily="34" charset="0"/>
              </a:rPr>
              <a:t>  </a:t>
            </a:r>
            <a:r>
              <a:rPr lang="ru-RU" sz="1600" dirty="0">
                <a:cs typeface="Arial" panose="020B0604020202020204" pitchFamily="34" charset="0"/>
              </a:rPr>
              <a:t>–  Говорков Алексей </a:t>
            </a:r>
            <a:r>
              <a:rPr lang="ru-RU" sz="1600" dirty="0" smtClean="0">
                <a:cs typeface="Arial" panose="020B0604020202020204" pitchFamily="34" charset="0"/>
              </a:rPr>
              <a:t>Сергеевич</a:t>
            </a: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www.sib-aviator.com</a:t>
            </a:r>
            <a:endParaRPr lang="ru-RU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695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398</TotalTime>
  <Words>730</Words>
  <Application>Microsoft Office PowerPoint</Application>
  <PresentationFormat>Экран (16:9)</PresentationFormat>
  <Paragraphs>118</Paragraphs>
  <Slides>14</Slides>
  <Notes>0</Notes>
  <HiddenSlides>5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Visio</vt:lpstr>
      <vt:lpstr>Презентация PowerPoint</vt:lpstr>
      <vt:lpstr>Постановка  задачи</vt:lpstr>
      <vt:lpstr>Презентация PowerPoint</vt:lpstr>
      <vt:lpstr>Методы  решения</vt:lpstr>
      <vt:lpstr>Практическая ценность программы</vt:lpstr>
      <vt:lpstr>Результаты </vt:lpstr>
      <vt:lpstr>Презентация PowerPoint</vt:lpstr>
      <vt:lpstr>Выводы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проектирования изделий AT  с обеспечением заданных критериев технологичности.</dc:title>
  <dc:creator>A1</dc:creator>
  <cp:lastModifiedBy>Студент Д112</cp:lastModifiedBy>
  <cp:revision>98</cp:revision>
  <cp:lastPrinted>2014-10-13T22:54:30Z</cp:lastPrinted>
  <dcterms:created xsi:type="dcterms:W3CDTF">2012-11-07T17:40:53Z</dcterms:created>
  <dcterms:modified xsi:type="dcterms:W3CDTF">2014-11-06T02:14:05Z</dcterms:modified>
</cp:coreProperties>
</file>