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43" r:id="rId3"/>
    <p:sldId id="538" r:id="rId4"/>
    <p:sldId id="539" r:id="rId5"/>
    <p:sldId id="554" r:id="rId6"/>
    <p:sldId id="541" r:id="rId7"/>
    <p:sldId id="542" r:id="rId8"/>
    <p:sldId id="544" r:id="rId9"/>
    <p:sldId id="545" r:id="rId10"/>
    <p:sldId id="547" r:id="rId11"/>
    <p:sldId id="546" r:id="rId12"/>
    <p:sldId id="550" r:id="rId13"/>
    <p:sldId id="556" r:id="rId14"/>
    <p:sldId id="551" r:id="rId15"/>
    <p:sldId id="552" r:id="rId16"/>
    <p:sldId id="553" r:id="rId17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1497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98977" autoAdjust="0"/>
  </p:normalViewPr>
  <p:slideViewPr>
    <p:cSldViewPr snapToGrid="0">
      <p:cViewPr varScale="1">
        <p:scale>
          <a:sx n="114" d="100"/>
          <a:sy n="114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3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92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1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9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6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0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4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855" y="2492211"/>
            <a:ext cx="88675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ОПЫТ ПРИМЕНЕНИЯ СИСТЕМ ТЕХНОЛОГИЧЕСКОГО АНАЛИЗА В ЗАГОТОВИТЕЛЬНО-ШТАМПОВОЧНОМ ПРОИЗВОДСТВЕ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Мироненко Владимир Витальевич</a:t>
            </a: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735853"/>
            <a:ext cx="5217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kern="0" dirty="0" smtClean="0">
                <a:solidFill>
                  <a:srgbClr val="4584D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Национальный исследовательский Иркутский государственный технический университет </a:t>
            </a:r>
            <a:endParaRPr lang="ru-RU" sz="2400" kern="0" dirty="0">
              <a:solidFill>
                <a:srgbClr val="4584D3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7" y="645267"/>
            <a:ext cx="1289238" cy="1430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91423" y="355441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МОДЕЛИРОВАНИЕ ЭЛАСТОФОРМОВАНИЯ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265" y="1180341"/>
            <a:ext cx="40703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варианта рациональной схемы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изготовления на имеющемся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оборудовании</a:t>
            </a: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необходимых решений по борьбе с влиянием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пружинения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нестандартных способов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7" y="1180341"/>
            <a:ext cx="2219048" cy="1685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222" y="2606026"/>
            <a:ext cx="2314286" cy="1761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89" y="4152324"/>
            <a:ext cx="2142857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34499" y="323091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Построение точных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развёрток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C:\Work\Politeh\Diplom\Диплом Никита\ruber_2.jpg"/>
          <p:cNvPicPr>
            <a:picLocks noChangeAspect="1" noChangeArrowheads="1"/>
          </p:cNvPicPr>
          <p:nvPr/>
        </p:nvPicPr>
        <p:blipFill rotWithShape="1">
          <a:blip r:embed="rId3"/>
          <a:srcRect l="24315" t="15763" r="19460" b="2539"/>
          <a:stretch/>
        </p:blipFill>
        <p:spPr bwMode="auto">
          <a:xfrm>
            <a:off x="599758" y="1713080"/>
            <a:ext cx="2951162" cy="175418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Work\Politeh\Diplom\Диплом Никита\22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4" t="20099" r="18572"/>
          <a:stretch/>
        </p:blipFill>
        <p:spPr bwMode="auto">
          <a:xfrm>
            <a:off x="973943" y="3673606"/>
            <a:ext cx="2202966" cy="170447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>
            <a:stCxn id="25" idx="2"/>
          </p:cNvCxnSpPr>
          <p:nvPr/>
        </p:nvCxnSpPr>
        <p:spPr>
          <a:xfrm>
            <a:off x="2076133" y="3467268"/>
            <a:ext cx="0" cy="2063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5" name="Прямоугольник 34"/>
          <p:cNvSpPr/>
          <p:nvPr/>
        </p:nvSpPr>
        <p:spPr>
          <a:xfrm>
            <a:off x="808168" y="1098694"/>
            <a:ext cx="260904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en-US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57590" y="1114036"/>
            <a:ext cx="29618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en-US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14" y="1816780"/>
            <a:ext cx="2256079" cy="13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33" y="1816780"/>
            <a:ext cx="2162586" cy="13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низ 39"/>
          <p:cNvSpPr/>
          <p:nvPr/>
        </p:nvSpPr>
        <p:spPr>
          <a:xfrm rot="16200000">
            <a:off x="6261710" y="2275676"/>
            <a:ext cx="346506" cy="401458"/>
          </a:xfrm>
          <a:prstGeom prst="downArrow">
            <a:avLst>
              <a:gd name="adj1" fmla="val 50000"/>
              <a:gd name="adj2" fmla="val 46641"/>
            </a:avLst>
          </a:prstGeom>
          <a:gradFill rotWithShape="1">
            <a:gsLst>
              <a:gs pos="0">
                <a:srgbClr val="CC8E60">
                  <a:tint val="37000"/>
                  <a:hueMod val="100000"/>
                  <a:satMod val="200000"/>
                  <a:lumMod val="88000"/>
                </a:srgbClr>
              </a:gs>
              <a:gs pos="100000">
                <a:srgbClr val="CC8E60">
                  <a:tint val="53000"/>
                  <a:shade val="100000"/>
                  <a:hueMod val="100000"/>
                  <a:satMod val="350000"/>
                  <a:lumMod val="79000"/>
                </a:srgbClr>
              </a:gs>
            </a:gsLst>
            <a:lin ang="5400000" scaled="1"/>
          </a:gradFill>
          <a:ln w="15875" cap="flat" cmpd="sng" algn="ctr">
            <a:solidFill>
              <a:srgbClr val="CC8E6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814" y="3503448"/>
            <a:ext cx="2128979" cy="1415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809" y="4597370"/>
            <a:ext cx="2296843" cy="15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34499" y="323091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Построение точных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развёрток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8" y="1258844"/>
            <a:ext cx="27264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32" y="1258844"/>
            <a:ext cx="1576843" cy="158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3829760" y="1995346"/>
            <a:ext cx="576064" cy="288032"/>
          </a:xfrm>
          <a:prstGeom prst="rightArrow">
            <a:avLst/>
          </a:prstGeom>
          <a:gradFill rotWithShape="1">
            <a:gsLst>
              <a:gs pos="0">
                <a:srgbClr val="CC8E60">
                  <a:tint val="37000"/>
                  <a:hueMod val="100000"/>
                  <a:satMod val="200000"/>
                  <a:lumMod val="88000"/>
                </a:srgbClr>
              </a:gs>
              <a:gs pos="100000">
                <a:srgbClr val="CC8E60">
                  <a:tint val="53000"/>
                  <a:shade val="100000"/>
                  <a:hueMod val="100000"/>
                  <a:satMod val="350000"/>
                  <a:lumMod val="79000"/>
                </a:srgbClr>
              </a:gs>
            </a:gsLst>
            <a:lin ang="5400000" scaled="1"/>
          </a:gradFill>
          <a:ln w="15875" cap="flat" cmpd="sng" algn="ctr">
            <a:solidFill>
              <a:srgbClr val="CC8E6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97" y="2936222"/>
            <a:ext cx="2376264" cy="156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8"/>
          <a:stretch>
            <a:fillRect/>
          </a:stretch>
        </p:blipFill>
        <p:spPr>
          <a:xfrm>
            <a:off x="5150791" y="2936222"/>
            <a:ext cx="2018749" cy="156531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48" y="4623544"/>
            <a:ext cx="2355665" cy="156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10"/>
          <a:stretch>
            <a:fillRect/>
          </a:stretch>
        </p:blipFill>
        <p:spPr>
          <a:xfrm rot="16200000">
            <a:off x="5990243" y="4480086"/>
            <a:ext cx="1565789" cy="1846956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4343941" y="3520507"/>
            <a:ext cx="576064" cy="288032"/>
          </a:xfrm>
          <a:prstGeom prst="rightArrow">
            <a:avLst/>
          </a:prstGeom>
          <a:gradFill rotWithShape="1">
            <a:gsLst>
              <a:gs pos="0">
                <a:srgbClr val="CC8E60">
                  <a:tint val="37000"/>
                  <a:hueMod val="100000"/>
                  <a:satMod val="200000"/>
                  <a:lumMod val="88000"/>
                </a:srgbClr>
              </a:gs>
              <a:gs pos="100000">
                <a:srgbClr val="CC8E60">
                  <a:tint val="53000"/>
                  <a:shade val="100000"/>
                  <a:hueMod val="100000"/>
                  <a:satMod val="350000"/>
                  <a:lumMod val="79000"/>
                </a:srgbClr>
              </a:gs>
            </a:gsLst>
            <a:lin ang="5400000" scaled="1"/>
          </a:gradFill>
          <a:ln w="15875" cap="flat" cmpd="sng" algn="ctr">
            <a:solidFill>
              <a:srgbClr val="CC8E6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067304" y="5259549"/>
            <a:ext cx="576064" cy="288032"/>
          </a:xfrm>
          <a:prstGeom prst="rightArrow">
            <a:avLst/>
          </a:prstGeom>
          <a:gradFill rotWithShape="1">
            <a:gsLst>
              <a:gs pos="0">
                <a:srgbClr val="CC8E60">
                  <a:tint val="37000"/>
                  <a:hueMod val="100000"/>
                  <a:satMod val="200000"/>
                  <a:lumMod val="88000"/>
                </a:srgbClr>
              </a:gs>
              <a:gs pos="100000">
                <a:srgbClr val="CC8E60">
                  <a:tint val="53000"/>
                  <a:shade val="100000"/>
                  <a:hueMod val="100000"/>
                  <a:satMod val="350000"/>
                  <a:lumMod val="79000"/>
                </a:srgbClr>
              </a:gs>
            </a:gsLst>
            <a:lin ang="5400000" scaled="1"/>
          </a:gradFill>
          <a:ln w="15875" cap="flat" cmpd="sng" algn="ctr">
            <a:solidFill>
              <a:srgbClr val="CC8E6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рациональной схемы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168" y="3682008"/>
            <a:ext cx="2624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Формовка на обжим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468" y="6356019"/>
            <a:ext cx="2624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Формовка на вытяжку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5782" y="3682008"/>
            <a:ext cx="314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Формовка с использованием подкладных пластин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6873" y="6248298"/>
            <a:ext cx="389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Формовка на вытяжку с использованием рифтов для ограничения появления гофров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4738" y="3595906"/>
            <a:ext cx="314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Формовка с использованием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складкодержателя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5" y="1550561"/>
            <a:ext cx="2333333" cy="20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496" y="1550561"/>
            <a:ext cx="2514286" cy="2045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921" y="1550561"/>
            <a:ext cx="2180952" cy="20453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7536"/>
          <a:stretch/>
        </p:blipFill>
        <p:spPr>
          <a:xfrm>
            <a:off x="906011" y="4262722"/>
            <a:ext cx="2387528" cy="20459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492" y="4262722"/>
            <a:ext cx="2038095" cy="19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56160" y="159385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пружинения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653" y="1134740"/>
            <a:ext cx="2386350" cy="1329662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72653" y="2823306"/>
            <a:ext cx="2386349" cy="1326883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5"/>
          <a:stretch>
            <a:fillRect/>
          </a:stretch>
        </p:blipFill>
        <p:spPr>
          <a:xfrm>
            <a:off x="572653" y="4546142"/>
            <a:ext cx="2386349" cy="1668755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6"/>
          <a:stretch>
            <a:fillRect/>
          </a:stretch>
        </p:blipFill>
        <p:spPr>
          <a:xfrm>
            <a:off x="3599891" y="1129669"/>
            <a:ext cx="1856547" cy="1334734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7"/>
          <a:stretch>
            <a:fillRect/>
          </a:stretch>
        </p:blipFill>
        <p:spPr>
          <a:xfrm>
            <a:off x="3599001" y="2820178"/>
            <a:ext cx="1857437" cy="1330011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8"/>
          <a:stretch>
            <a:fillRect/>
          </a:stretch>
        </p:blipFill>
        <p:spPr>
          <a:xfrm>
            <a:off x="3599000" y="4521480"/>
            <a:ext cx="1857437" cy="1668755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9"/>
          <a:stretch>
            <a:fillRect/>
          </a:stretch>
        </p:blipFill>
        <p:spPr>
          <a:xfrm>
            <a:off x="6276413" y="1129669"/>
            <a:ext cx="2083699" cy="1321177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0"/>
          <a:stretch>
            <a:fillRect/>
          </a:stretch>
        </p:blipFill>
        <p:spPr>
          <a:xfrm>
            <a:off x="6276413" y="2820178"/>
            <a:ext cx="2083699" cy="1330011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 rotWithShape="1">
          <a:blip r:embed="rId11"/>
          <a:srcRect l="-1300" t="-2035" r="-560" b="-1044"/>
          <a:stretch/>
        </p:blipFill>
        <p:spPr bwMode="auto">
          <a:xfrm>
            <a:off x="6276413" y="4521480"/>
            <a:ext cx="2083699" cy="1668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8322" y="765897"/>
            <a:ext cx="20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детали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678" y="2450846"/>
            <a:ext cx="504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Пружинение после формообразования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2652" y="4122729"/>
            <a:ext cx="7327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пружинения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оснастке (величина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отстояния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номинала)</a:t>
            </a:r>
          </a:p>
        </p:txBody>
      </p:sp>
    </p:spTree>
    <p:extLst>
      <p:ext uri="{BB962C8B-B14F-4D97-AF65-F5344CB8AC3E}">
        <p14:creationId xmlns:p14="http://schemas.microsoft.com/office/powerpoint/2010/main" val="22556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16743" y="447379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Отработанные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детали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7" y="1393791"/>
            <a:ext cx="2823099" cy="2117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1" y="1393791"/>
            <a:ext cx="2823099" cy="2117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5" y="3839976"/>
            <a:ext cx="2938509" cy="22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" y="48419"/>
            <a:ext cx="9036495" cy="677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>
              <a:srgbClr val="4F81BD"/>
            </a:glow>
            <a:outerShdw dist="35921" dir="2700000" algn="ctr" rotWithShape="0">
              <a:srgbClr val="EEECE1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74427" y="548680"/>
            <a:ext cx="244131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329" y="177281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Национальный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исследовательский Иркутский государственный технический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университет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Институт авиамашиностроения и транспорта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Кафедра Самолётостроения и эксплуатации авиационной техники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664074, Иркутск, ул. Лермонтова, 83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289" y="4328209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Осипов Сергей Александрович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Тел. 8 (3952) 40-55-40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Е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mail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osipov_sa@istu.edu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564077" y="276012"/>
            <a:ext cx="1185188" cy="1188600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75091" y="4328209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Шмаков Андрей Константинович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Тел. 8 (3952) 40-58-73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Е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mail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shmakov@istu.edu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1759" y="5981842"/>
            <a:ext cx="4219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kern="0" dirty="0">
                <a:solidFill>
                  <a:schemeClr val="accent6">
                    <a:lumMod val="50000"/>
                  </a:schemeClr>
                </a:solidFill>
              </a:rPr>
              <a:t>http://technology.ru.com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46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36366" y="712013"/>
            <a:ext cx="478844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НАШИ ЗАКАЗЧИКИ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919" y="1852596"/>
            <a:ext cx="1314568" cy="133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Ъ-Справоч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7969" r="11278" b="7001"/>
          <a:stretch/>
        </p:blipFill>
        <p:spPr bwMode="auto">
          <a:xfrm>
            <a:off x="952456" y="3530478"/>
            <a:ext cx="1283908" cy="10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Али Кариев, руководитель Магаданского автоцентра КАМАЗ : Ощущение - как у командира, танки которого вышли к Берли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7" y="1786396"/>
            <a:ext cx="3376205" cy="13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t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4"/>
          <a:stretch/>
        </p:blipFill>
        <p:spPr bwMode="auto">
          <a:xfrm>
            <a:off x="7024811" y="4232651"/>
            <a:ext cx="1551793" cy="8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3"/>
          <a:stretch/>
        </p:blipFill>
        <p:spPr bwMode="auto">
          <a:xfrm>
            <a:off x="1774194" y="4934645"/>
            <a:ext cx="1126019" cy="9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e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0"/>
          <a:stretch/>
        </p:blipFill>
        <p:spPr bwMode="auto">
          <a:xfrm>
            <a:off x="3535065" y="3595233"/>
            <a:ext cx="2191045" cy="8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m ur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82" y="4975810"/>
            <a:ext cx="2711539" cy="7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94999" y="436040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ПРИМЕНЯЕМЫЕ ПРОГРАММНЫЕ КОМПЛЕКСЫ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442" r="2198"/>
          <a:stretch/>
        </p:blipFill>
        <p:spPr bwMode="auto">
          <a:xfrm>
            <a:off x="1081755" y="1891742"/>
            <a:ext cx="2743961" cy="348868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Photoshop files\S3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813">
            <a:off x="4187404" y="1545657"/>
            <a:ext cx="1723356" cy="11479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2" name="Picture 4" descr="http://www.icapp.ch/Images/PanelShop_8Bil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069">
            <a:off x="5155054" y="3686729"/>
            <a:ext cx="2223075" cy="133629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emens PLM Software's NX 8 features more than 200 simulation-specific - 5 Декабря 2013 - Blog - Seedsm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203">
            <a:off x="6109233" y="1697994"/>
            <a:ext cx="2253341" cy="115720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91423" y="355441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МОДЕЛИРОВАНИЕ ОБТЯЖКИ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265" y="1180341"/>
            <a:ext cx="4070387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 варианта рациональной схемы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изготовления на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имеющемся оборудовании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 заготовки в районе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губок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необходимых решений по борьбе с влиянием </a:t>
            </a:r>
            <a:r>
              <a:rPr lang="ru-RU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пружинения</a:t>
            </a: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конструкции оснастки с учетом прочности,  жесткости и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массы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нестандартных способов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2" y="1439194"/>
            <a:ext cx="2229430" cy="1496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82" y="2796037"/>
            <a:ext cx="2457382" cy="167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837" y="4391620"/>
            <a:ext cx="2359671" cy="15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Анализируемая деталь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3313" y="2393220"/>
            <a:ext cx="3548357" cy="254292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Окантовка </a:t>
            </a:r>
          </a:p>
          <a:p>
            <a:pPr marL="274320" lvl="0" indent="-274320"/>
            <a:r>
              <a:rPr lang="ru-RU" dirty="0">
                <a:solidFill>
                  <a:srgbClr val="000000"/>
                </a:solidFill>
                <a:latin typeface="Times New Roman"/>
              </a:rPr>
              <a:t>Материал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–алюминиевый сплав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74320" lvl="0" indent="-274320"/>
            <a:r>
              <a:rPr lang="ru-RU" dirty="0">
                <a:solidFill>
                  <a:srgbClr val="000000"/>
                </a:solidFill>
                <a:latin typeface="Times New Roman"/>
              </a:rPr>
              <a:t>Толщина - 8 мм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828" y="2139773"/>
            <a:ext cx="439248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73062" y="429653"/>
            <a:ext cx="8197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ПРУЖИНЕНИЯ ПОСЛЕ ОБТЯЖКИ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 bwMode="auto">
          <a:xfrm>
            <a:off x="426239" y="3571894"/>
            <a:ext cx="359109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33" b="42982"/>
          <a:stretch>
            <a:fillRect/>
          </a:stretch>
        </p:blipFill>
        <p:spPr bwMode="auto">
          <a:xfrm>
            <a:off x="426239" y="1286903"/>
            <a:ext cx="614862" cy="18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6228" r="4401" b="7455"/>
          <a:stretch>
            <a:fillRect/>
          </a:stretch>
        </p:blipFill>
        <p:spPr bwMode="auto">
          <a:xfrm>
            <a:off x="1041101" y="1286903"/>
            <a:ext cx="2976236" cy="18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76" y="1970081"/>
            <a:ext cx="3480042" cy="285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175898" y="3038269"/>
            <a:ext cx="775287" cy="9164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6239" y="3163850"/>
            <a:ext cx="3591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Пружинение на детали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261" y="5831657"/>
            <a:ext cx="401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пружинения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оснастке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(величина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отстояния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номинала)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661" y="4801195"/>
            <a:ext cx="401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Геометрия рабочей поверхности оснастки компенсированной по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пружинения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62404" y="227071"/>
            <a:ext cx="846601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КОНСТРУКЦИИ ОСНАСТКИ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877282"/>
            <a:ext cx="2015573" cy="14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68" y="1353636"/>
            <a:ext cx="2319391" cy="12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80" y="2925289"/>
            <a:ext cx="2303433" cy="13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37" y="4533600"/>
            <a:ext cx="2280376" cy="13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>
            <a:stCxn id="19" idx="3"/>
            <a:endCxn id="20" idx="1"/>
          </p:cNvCxnSpPr>
          <p:nvPr/>
        </p:nvCxnSpPr>
        <p:spPr>
          <a:xfrm flipV="1">
            <a:off x="2338470" y="1998437"/>
            <a:ext cx="677598" cy="1591014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28" name="Прямая со стрелкой 27"/>
          <p:cNvCxnSpPr>
            <a:stCxn id="19" idx="3"/>
            <a:endCxn id="26" idx="1"/>
          </p:cNvCxnSpPr>
          <p:nvPr/>
        </p:nvCxnSpPr>
        <p:spPr>
          <a:xfrm>
            <a:off x="2338470" y="3589451"/>
            <a:ext cx="695467" cy="162045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29" name="Прямая со стрелкой 28"/>
          <p:cNvCxnSpPr>
            <a:stCxn id="19" idx="3"/>
            <a:endCxn id="21" idx="1"/>
          </p:cNvCxnSpPr>
          <p:nvPr/>
        </p:nvCxnSpPr>
        <p:spPr>
          <a:xfrm>
            <a:off x="2338470" y="3589451"/>
            <a:ext cx="672410" cy="884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pic>
        <p:nvPicPr>
          <p:cNvPr id="30" name="Рисунок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7" y="1351794"/>
            <a:ext cx="1871794" cy="13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трелка вправо 33"/>
          <p:cNvSpPr/>
          <p:nvPr/>
        </p:nvSpPr>
        <p:spPr>
          <a:xfrm>
            <a:off x="5467784" y="1655558"/>
            <a:ext cx="628507" cy="9164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492735" y="3187514"/>
            <a:ext cx="628507" cy="9164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467784" y="4713709"/>
            <a:ext cx="628507" cy="9164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3729" y="2553481"/>
            <a:ext cx="2624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Вариант №1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масса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2300 кг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19816" y="4245790"/>
            <a:ext cx="283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Вариант №2 масса 2400 кг 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05475" y="5852230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Вариант №3 масса 2660 кг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33039" y="861573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деформаций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(прогиб)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8029583" y="1831426"/>
            <a:ext cx="94186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64 мм.</a:t>
            </a:r>
          </a:p>
        </p:txBody>
      </p:sp>
      <p:pic>
        <p:nvPicPr>
          <p:cNvPr id="45" name="Рисунок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7" y="2922813"/>
            <a:ext cx="1923472" cy="13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7" y="4529977"/>
            <a:ext cx="1923472" cy="13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 rot="16200000">
            <a:off x="8079209" y="3414252"/>
            <a:ext cx="94186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/>
              </a:rPr>
              <a:t>15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мм.</a:t>
            </a: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8026859" y="4945307"/>
            <a:ext cx="94186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/>
              </a:rPr>
              <a:t>1,26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мм.</a:t>
            </a:r>
          </a:p>
        </p:txBody>
      </p:sp>
    </p:spTree>
    <p:extLst>
      <p:ext uri="{BB962C8B-B14F-4D97-AF65-F5344CB8AC3E}">
        <p14:creationId xmlns:p14="http://schemas.microsoft.com/office/powerpoint/2010/main" val="2972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24301" y="335367"/>
            <a:ext cx="846601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ts val="48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НЕСТАНДАРТНЫХ СПОСОБОВ ИЗГОТОВЛЕНИЯ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52" y="1220090"/>
            <a:ext cx="2104914" cy="2084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95" y="1375479"/>
            <a:ext cx="3578236" cy="2163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339" y="3704556"/>
            <a:ext cx="704762" cy="1809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339" y="4018391"/>
            <a:ext cx="704762" cy="18095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815" y="4341461"/>
            <a:ext cx="714286" cy="1714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815" y="4611916"/>
            <a:ext cx="714286" cy="209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2815" y="4961844"/>
            <a:ext cx="704762" cy="1809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467101" y="3563334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- заготовка 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67101" y="3894058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- технологический лист 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39815" y="4199774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- эластичная прокладка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9814" y="4485603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- оснастка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4979" y="48054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2000" dirty="0" smtClean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рабочая поверхность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73E8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губок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754" y="3454927"/>
            <a:ext cx="1984185" cy="989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385" y="4464593"/>
            <a:ext cx="2189546" cy="1185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3761" y="5194880"/>
            <a:ext cx="2408239" cy="12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91423" y="355441"/>
            <a:ext cx="79611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ОТРАБОТАННЫЕ ДЕТАЛИ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059832" cy="2039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042084" cy="2028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1" y="3682191"/>
            <a:ext cx="3071674" cy="23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10493</TotalTime>
  <Words>322</Words>
  <Application>Microsoft Office PowerPoint</Application>
  <PresentationFormat>Экран (4:3)</PresentationFormat>
  <Paragraphs>108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Palatino Linotype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Анализируемая деталь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рациональной схемы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Dem0n0l0g</cp:lastModifiedBy>
  <cp:revision>907</cp:revision>
  <dcterms:created xsi:type="dcterms:W3CDTF">2012-04-09T23:28:45Z</dcterms:created>
  <dcterms:modified xsi:type="dcterms:W3CDTF">2014-11-05T23:38:02Z</dcterms:modified>
</cp:coreProperties>
</file>