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538" r:id="rId3"/>
    <p:sldId id="539" r:id="rId4"/>
    <p:sldId id="544" r:id="rId5"/>
    <p:sldId id="543" r:id="rId6"/>
    <p:sldId id="542" r:id="rId7"/>
    <p:sldId id="545" r:id="rId8"/>
    <p:sldId id="541" r:id="rId9"/>
    <p:sldId id="540" r:id="rId10"/>
    <p:sldId id="546" r:id="rId11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14975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8977" autoAdjust="0"/>
  </p:normalViewPr>
  <p:slideViewPr>
    <p:cSldViewPr snapToGrid="0">
      <p:cViewPr>
        <p:scale>
          <a:sx n="100" d="100"/>
          <a:sy n="100" d="100"/>
        </p:scale>
        <p:origin x="-195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901064-AD4B-4672-B8D5-46FDE2A0680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E29693-DC10-4096-8366-76FD64A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209EC8-F93D-4640-A6BB-A4523B84464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DC4C26-45DC-48B7-AA18-55FF2A7A3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7C0-9443-4253-8098-563859C6A3B0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23B8-1BEA-44C3-82E9-701127996513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21-CD3C-4DB2-93F5-7CD9E9BB5CD3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C1D8-005F-46FD-B5F7-4F7D200AA588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3F15-85E2-4250-B6FF-3A765316730D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930C-A38E-4542-AB9D-D04205D164A9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CEA-B650-463A-8589-06E7D3A13A61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D035-C7EE-4A7D-87EF-4E31EAAD9B97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CFEA-2D1E-400D-8860-465A0B738BA0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85DE-FA6B-4CC5-A5E0-FB411DB485BC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EBBD-6DA8-4C81-A7C0-71B8AAAC514B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E9D0-C9A1-4A99-B590-142279ECAC8D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1.em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2.wmf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223" y="1477926"/>
            <a:ext cx="8867554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 изготовления и применения концевых фрез на Иркутском авиационном заводе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latin typeface="Times New Roman" pitchFamily="18" charset="0"/>
                <a:cs typeface="Times New Roman" pitchFamily="18" charset="0"/>
              </a:rPr>
            </a:b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Никулин Дмитрий Сергеевич</a:t>
            </a:r>
          </a:p>
          <a:p>
            <a:pPr algn="ctr">
              <a:lnSpc>
                <a:spcPct val="120000"/>
              </a:lnSpc>
              <a:defRPr/>
            </a:pP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endParaRPr lang="ru-RU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Иркутский Авиационный завод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47825" y="70485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Экономика производства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0526" y="1552574"/>
            <a:ext cx="8534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Инструменты собственного изготовления дешевле в 3-5 раз </a:t>
            </a:r>
            <a:r>
              <a:rPr lang="ru-RU" sz="2000" dirty="0" smtClean="0"/>
              <a:t>по</a:t>
            </a:r>
            <a:r>
              <a:rPr lang="ru-RU" sz="2000" dirty="0" smtClean="0"/>
              <a:t> сравнению  с             </a:t>
            </a:r>
            <a:r>
              <a:rPr lang="ru-RU" sz="2000" dirty="0" smtClean="0"/>
              <a:t>импортными аналогами</a:t>
            </a:r>
            <a:r>
              <a:rPr lang="ru-RU" sz="20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Окупаемость станочного парка не более 3 лет; 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Ритмичность снабжения </a:t>
            </a:r>
            <a:r>
              <a:rPr lang="ru-RU" sz="2000" dirty="0" smtClean="0"/>
              <a:t>производства инструмента, </a:t>
            </a:r>
            <a:r>
              <a:rPr lang="ru-RU" sz="2000" dirty="0" smtClean="0"/>
              <a:t>независимость от сроков поставки сторонним производителем;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Продление жизненного цикла инструмента, за счет переточки по исходным геометрическим параметрам; 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Изготовление инструмента непосредственно под собственные требования 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Обладание технологиями и знаниями, развитие и накопление интеллектуальной базы. 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УЧАСТОК  ПО ИЗГОТОВЛЕНИЮ ИНСТРУМЕНТА МЕТОДОМ ВЫШЛИФОВКИ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026" name="Picture 2" descr="D:\ My_loved_job\218_постановление\Доклад\доклад на конференции 2014\для презентации\RХ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099" y="1568450"/>
            <a:ext cx="3822701" cy="2124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TX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70647" y="3898452"/>
            <a:ext cx="3159003" cy="197529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RX7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" y="3970005"/>
            <a:ext cx="4362450" cy="226182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рабочая зон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94174" y="1444257"/>
            <a:ext cx="3370376" cy="2048243"/>
          </a:xfrm>
          <a:prstGeom prst="rect">
            <a:avLst/>
          </a:prstGeom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0057_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585" y="1898015"/>
            <a:ext cx="1090930" cy="176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IMG_0058_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1687" y="1863407"/>
            <a:ext cx="987425" cy="179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IMG_0068_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9470" y="1874837"/>
            <a:ext cx="103886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IMG_0043_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496" y="4837548"/>
            <a:ext cx="2270608" cy="128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IMG_0066_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2755" y="4431665"/>
            <a:ext cx="948690" cy="17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IMG_0051_1"/>
          <p:cNvPicPr/>
          <p:nvPr/>
        </p:nvPicPr>
        <p:blipFill>
          <a:blip r:embed="rId10" cstate="print"/>
          <a:srcRect l="22966" r="22966"/>
          <a:stretch>
            <a:fillRect/>
          </a:stretch>
        </p:blipFill>
        <p:spPr bwMode="auto">
          <a:xfrm>
            <a:off x="4263776" y="4453496"/>
            <a:ext cx="1264148" cy="178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IMG_0064_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2742" y="4467270"/>
            <a:ext cx="864015" cy="178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IMG_0075_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8475" y="4734243"/>
            <a:ext cx="1981200" cy="135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339850" y="673100"/>
            <a:ext cx="6489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/>
              <a:t>Цельнотвердосплавные</a:t>
            </a:r>
            <a:r>
              <a:rPr lang="ru-RU" sz="2200" b="1" dirty="0" smtClean="0"/>
              <a:t> фрезы производства ИАЗ</a:t>
            </a:r>
            <a:endParaRPr lang="ru-RU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" y="1473200"/>
            <a:ext cx="45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Для обработки алюминиевых сплавов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0550" y="3924300"/>
            <a:ext cx="410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Для обработки титановых сплавов</a:t>
            </a:r>
            <a:endParaRPr lang="ru-RU" b="1" dirty="0"/>
          </a:p>
        </p:txBody>
      </p:sp>
      <p:pic>
        <p:nvPicPr>
          <p:cNvPr id="20" name="Рисунок 19" descr="фреза столбик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95850" y="1668994"/>
            <a:ext cx="3975100" cy="2529524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46200" y="514350"/>
            <a:ext cx="6654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err="1" smtClean="0"/>
              <a:t>Цельнотвердосплавные</a:t>
            </a:r>
            <a:r>
              <a:rPr lang="ru-RU" sz="2100" b="1" dirty="0" smtClean="0"/>
              <a:t> фрезы производства ИАЗ для обработки стали (высокопрочная/нержавеющая) с нанесенным износостойким покрытием</a:t>
            </a:r>
            <a:endParaRPr lang="ru-RU" sz="2100" b="1" dirty="0"/>
          </a:p>
        </p:txBody>
      </p:sp>
      <p:pic>
        <p:nvPicPr>
          <p:cNvPr id="7" name="Рисунок 6" descr="IMG_16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5450" y="1716882"/>
            <a:ext cx="6057899" cy="45434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0175" y="390525"/>
            <a:ext cx="639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Фрезы для черновой обработки титановых сплавов из быстрорежущей стали с волнообразной режущей кромкой</a:t>
            </a:r>
            <a:endParaRPr lang="ru-RU" sz="2400" b="1" dirty="0"/>
          </a:p>
        </p:txBody>
      </p:sp>
      <p:pic>
        <p:nvPicPr>
          <p:cNvPr id="7" name="Рисунок 6" descr="быстроре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" y="1676399"/>
            <a:ext cx="5191126" cy="4708405"/>
          </a:xfrm>
          <a:prstGeom prst="rect">
            <a:avLst/>
          </a:prstGeom>
          <a:effectLst>
            <a:outerShdw blurRad="50800" dist="889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43550" y="1638300"/>
            <a:ext cx="318135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-по объему снимаемого материала в единицу времени не уступают фрезам типа «кукуруза»;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34025" y="2809876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хорошее сопротивление вибрациям, за счет применения порошковой быстрорежущей стали;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53075" y="4924425"/>
            <a:ext cx="3114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-дешевле импортных аналогов в </a:t>
            </a:r>
          </a:p>
          <a:p>
            <a:r>
              <a:rPr lang="ru-RU" dirty="0" smtClean="0"/>
              <a:t>3-4 раза;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591175" y="587692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до 5 переточек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6207" y="3990975"/>
            <a:ext cx="3647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-подвод СОЖ непосредственно</a:t>
            </a:r>
          </a:p>
          <a:p>
            <a:r>
              <a:rPr lang="ru-RU" dirty="0" smtClean="0"/>
              <a:t> в зону резания, для исключения </a:t>
            </a:r>
          </a:p>
          <a:p>
            <a:r>
              <a:rPr lang="ru-RU" dirty="0" smtClean="0"/>
              <a:t>приваривания  к материалу детали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7506" y="774700"/>
            <a:ext cx="3833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schemeClr val="tx1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окументы ИрГТУ\Постановление № 218\2011_работы по темам\1.jpg"/>
          <p:cNvPicPr/>
          <p:nvPr/>
        </p:nvPicPr>
        <p:blipFill>
          <a:blip r:embed="rId5" cstate="print"/>
          <a:srcRect t="22150" b="18840"/>
          <a:stretch>
            <a:fillRect/>
          </a:stretch>
        </p:blipFill>
        <p:spPr bwMode="auto">
          <a:xfrm>
            <a:off x="495300" y="1772368"/>
            <a:ext cx="8168138" cy="384738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600075"/>
            <a:ext cx="63817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Конструкции фрез спроектированные в рамках работ по Постановлению Правительства РФ №218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ет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6076" y="1578253"/>
            <a:ext cx="6957624" cy="43335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66850" y="596900"/>
            <a:ext cx="642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Токарно-фрезерный обрабатывающий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центр </a:t>
            </a:r>
            <a:r>
              <a:rPr lang="ru-RU" sz="2400" b="1" dirty="0" smtClean="0"/>
              <a:t>CTX </a:t>
            </a:r>
            <a:r>
              <a:rPr lang="ru-RU" sz="2400" b="1" dirty="0" err="1" smtClean="0"/>
              <a:t>Beta</a:t>
            </a:r>
            <a:r>
              <a:rPr lang="ru-RU" sz="2400" b="1" dirty="0" smtClean="0"/>
              <a:t> 1250 TC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1450" y="628650"/>
            <a:ext cx="640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Участок контроля и маркировки инструмента </a:t>
            </a:r>
            <a:endParaRPr lang="ru-RU" sz="2400" b="1" dirty="0"/>
          </a:p>
        </p:txBody>
      </p:sp>
      <p:pic>
        <p:nvPicPr>
          <p:cNvPr id="7" name="Рисунок 6" descr="маркиров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24" y="2803197"/>
            <a:ext cx="3348854" cy="35309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золле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50" y="2219326"/>
            <a:ext cx="4963677" cy="3524250"/>
          </a:xfrm>
          <a:prstGeom prst="rect">
            <a:avLst/>
          </a:prstGeom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6225" y="1400175"/>
            <a:ext cx="5086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Контрольно измерительная машина </a:t>
            </a:r>
            <a:r>
              <a:rPr lang="ru-RU" sz="2000" b="1" dirty="0" err="1" smtClean="0"/>
              <a:t>Zoller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Genius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2105025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Установка для лазерной маркировки инструмента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10085</TotalTime>
  <Words>226</Words>
  <Application>Microsoft Office PowerPoint</Application>
  <PresentationFormat>Экран (4:3)</PresentationFormat>
  <Paragraphs>44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«Научно-производственная корпорация «Иркут»</dc:title>
  <dc:creator>pashkov_ae</dc:creator>
  <cp:lastModifiedBy>nikulin_ds</cp:lastModifiedBy>
  <cp:revision>908</cp:revision>
  <dcterms:created xsi:type="dcterms:W3CDTF">2012-04-09T23:28:45Z</dcterms:created>
  <dcterms:modified xsi:type="dcterms:W3CDTF">2014-11-05T07:28:54Z</dcterms:modified>
</cp:coreProperties>
</file>