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518" r:id="rId3"/>
    <p:sldId id="510" r:id="rId4"/>
    <p:sldId id="516" r:id="rId5"/>
    <p:sldId id="513" r:id="rId6"/>
    <p:sldId id="520" r:id="rId7"/>
    <p:sldId id="521" r:id="rId8"/>
    <p:sldId id="522" r:id="rId9"/>
    <p:sldId id="523" r:id="rId10"/>
    <p:sldId id="524" r:id="rId11"/>
    <p:sldId id="529" r:id="rId12"/>
    <p:sldId id="525" r:id="rId13"/>
    <p:sldId id="528" r:id="rId14"/>
    <p:sldId id="511" r:id="rId15"/>
    <p:sldId id="527" r:id="rId16"/>
    <p:sldId id="526" r:id="rId17"/>
    <p:sldId id="432" r:id="rId18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F81BD"/>
    <a:srgbClr val="000099"/>
    <a:srgbClr val="014975"/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8977" autoAdjust="0"/>
  </p:normalViewPr>
  <p:slideViewPr>
    <p:cSldViewPr snapToGrid="0">
      <p:cViewPr>
        <p:scale>
          <a:sx n="66" d="100"/>
          <a:sy n="66" d="100"/>
        </p:scale>
        <p:origin x="-3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3901064-AD4B-4672-B8D5-46FDE2A06800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FE29693-DC10-4096-8366-76FD64AA5B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956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9209EC8-F93D-4640-A6BB-A4523B844647}" type="datetimeFigureOut">
              <a:rPr lang="ru-RU" smtClean="0"/>
              <a:pPr/>
              <a:t>05.11.2014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DC4C26-45DC-48B7-AA18-55FF2A7A35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06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C4C26-45DC-48B7-AA18-55FF2A7A358C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1BAC6-FB3F-4AF0-9617-9341B515C651}" type="datetime1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28B3F-41BD-4518-BD36-6737449A74F6}" type="datetime1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756DA-CE67-4D5F-A0E1-16BD061C26F5}" type="datetime1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CBD37-8735-4D75-89FF-40414698E8BC}" type="datetime1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E16E2-EB80-4D89-9D66-621AAFAD99D7}" type="datetime1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65DB-A6D8-4155-930F-192A759EA886}" type="datetime1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CE38-0896-4520-90D3-95ED460E69BE}" type="datetime1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53BD-C2DE-4CA2-9F63-E30B422C3B1A}" type="datetime1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04B98-DE10-4279-A4D7-AA300BB39A2E}" type="datetime1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7F6AD-FAF3-43E4-A707-C765C05494E1}" type="datetime1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5AE82-FC6E-44FD-A67F-FA9D6C0BFFEE}" type="datetime1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75CF6-1E1B-473E-A898-5CD341902F1A}" type="datetime1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DA03E-1C70-4641-9FED-6F0355804D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8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2.wmf"/><Relationship Id="rId10" Type="http://schemas.openxmlformats.org/officeDocument/2006/relationships/image" Target="../media/image43.png"/><Relationship Id="rId4" Type="http://schemas.openxmlformats.org/officeDocument/2006/relationships/image" Target="../media/image1.emf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47.jpe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3" Type="http://schemas.openxmlformats.org/officeDocument/2006/relationships/image" Target="../media/image2.wmf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wmf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wmf"/><Relationship Id="rId7" Type="http://schemas.microsoft.com/office/2007/relationships/hdphoto" Target="../media/hdphoto1.wdp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9.jpeg"/><Relationship Id="rId5" Type="http://schemas.openxmlformats.org/officeDocument/2006/relationships/image" Target="../media/image5.jpeg"/><Relationship Id="rId10" Type="http://schemas.openxmlformats.org/officeDocument/2006/relationships/image" Target="../media/image8.jpeg"/><Relationship Id="rId4" Type="http://schemas.openxmlformats.org/officeDocument/2006/relationships/image" Target="../media/image4.jpe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wmf"/><Relationship Id="rId7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38222" y="443184"/>
            <a:ext cx="8878187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spc="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5000" b="1" spc="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5000" b="1" spc="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внедрение прогрессивных технологий обработки смешанных пакетов из полимерных композиционных материалов </a:t>
            </a:r>
            <a:r>
              <a:rPr lang="ru-RU" sz="5000" b="1" spc="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титановых сплавов</a:t>
            </a:r>
            <a:endParaRPr lang="ru-RU" sz="5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проводимые на базе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Исследования влияния температурного фактора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3" descr="G:\Закачка\Композиты\Композиты в ИрГТУ\Тестовые работы\Фото\Испытания с тепловизором\DSCN1739_ред_с подпися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2" y="1969601"/>
            <a:ext cx="4145690" cy="2627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pic>
        <p:nvPicPr>
          <p:cNvPr id="13319" name="Picture 7" descr="530-0,023"/>
          <p:cNvPicPr>
            <a:picLocks noChangeAspect="1" noChangeArrowheads="1"/>
          </p:cNvPicPr>
          <p:nvPr/>
        </p:nvPicPr>
        <p:blipFill>
          <a:blip r:embed="rId6" cstate="print"/>
          <a:srcRect t="18719"/>
          <a:stretch>
            <a:fillRect/>
          </a:stretch>
        </p:blipFill>
        <p:spPr bwMode="auto">
          <a:xfrm>
            <a:off x="4688121" y="2409371"/>
            <a:ext cx="2339440" cy="2048291"/>
          </a:xfrm>
          <a:prstGeom prst="rect">
            <a:avLst/>
          </a:prstGeom>
          <a:noFill/>
        </p:spPr>
      </p:pic>
      <p:pic>
        <p:nvPicPr>
          <p:cNvPr id="13318" name="Picture 6" descr="270-0,05"/>
          <p:cNvPicPr>
            <a:picLocks noChangeAspect="1" noChangeArrowheads="1"/>
          </p:cNvPicPr>
          <p:nvPr/>
        </p:nvPicPr>
        <p:blipFill>
          <a:blip r:embed="rId7" cstate="print"/>
          <a:srcRect t="28132" r="23269" b="17151"/>
          <a:stretch>
            <a:fillRect/>
          </a:stretch>
        </p:blipFill>
        <p:spPr bwMode="auto">
          <a:xfrm>
            <a:off x="6734626" y="2423887"/>
            <a:ext cx="1524001" cy="1378857"/>
          </a:xfrm>
          <a:prstGeom prst="rect">
            <a:avLst/>
          </a:prstGeom>
          <a:noFill/>
        </p:spPr>
      </p:pic>
      <p:pic>
        <p:nvPicPr>
          <p:cNvPr id="13317" name="Picture 5" descr="530-0,0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7657" y="1564823"/>
            <a:ext cx="664737" cy="4849553"/>
          </a:xfrm>
          <a:prstGeom prst="rect">
            <a:avLst/>
          </a:prstGeom>
          <a:noFill/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959" y="1906524"/>
            <a:ext cx="1145952" cy="47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418" y="1886858"/>
            <a:ext cx="1402898" cy="47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Рисунок 1"/>
          <p:cNvPicPr>
            <a:picLocks noChangeAspect="1" noChangeArrowheads="1"/>
          </p:cNvPicPr>
          <p:nvPr/>
        </p:nvPicPr>
        <p:blipFill>
          <a:blip r:embed="rId11" cstate="print"/>
          <a:srcRect b="6290"/>
          <a:stretch>
            <a:fillRect/>
          </a:stretch>
        </p:blipFill>
        <p:spPr bwMode="auto">
          <a:xfrm>
            <a:off x="1799773" y="4400632"/>
            <a:ext cx="5181600" cy="200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36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проводимые на базе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Исследования влияния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СОЖ на качество отверстий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987" name="Рисунок 2"/>
          <p:cNvPicPr>
            <a:picLocks noChangeAspect="1" noChangeArrowheads="1"/>
          </p:cNvPicPr>
          <p:nvPr/>
        </p:nvPicPr>
        <p:blipFill>
          <a:blip r:embed="rId5" cstate="print"/>
          <a:srcRect l="6319"/>
          <a:stretch>
            <a:fillRect/>
          </a:stretch>
        </p:blipFill>
        <p:spPr bwMode="auto">
          <a:xfrm>
            <a:off x="493485" y="1857831"/>
            <a:ext cx="6156325" cy="249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3"/>
          <p:cNvPicPr>
            <a:picLocks noChangeAspect="1" noChangeArrowheads="1"/>
          </p:cNvPicPr>
          <p:nvPr/>
        </p:nvPicPr>
        <p:blipFill>
          <a:blip r:embed="rId6" cstate="print"/>
          <a:srcRect b="8298"/>
          <a:stretch>
            <a:fillRect/>
          </a:stretch>
        </p:blipFill>
        <p:spPr bwMode="auto">
          <a:xfrm>
            <a:off x="2757714" y="4281713"/>
            <a:ext cx="6124575" cy="212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1368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проводимые на базе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Исследования влияния силового фактора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944696" y="2633786"/>
            <a:ext cx="18287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НОВОЕ сверло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944696" y="3923566"/>
            <a:ext cx="15525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Сверло с износом 0,15 мм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122" name="Picture 2" descr="динамом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50" y="1967191"/>
            <a:ext cx="3752007" cy="28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:\RABOTA\Композиты\Композиты в ИрГТУ\Тестовые работы\Силы резания картинки\10-1 (HAM-12-2)\n200 f0.05 сверху-с СОЖ, снизу-без СОЖ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94530" y="5315065"/>
            <a:ext cx="3523421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D:\RABOTA\Композиты\Композиты в ИрГТУ\Тестовые работы\Силы резания картинки\10-1 (HAM-12-2)\n200 f0.05 сверху-с СОЖ, снизу-без СОЖ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91" y="5319829"/>
            <a:ext cx="3376371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643107" y="5476483"/>
            <a:ext cx="687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643107" y="5901710"/>
            <a:ext cx="68748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D:\RABOTA\Композиты\Композиты в ИрГТУ\Тестовые работы\Силы резания картинки\10-1 (HAM-12-2)\n400 f0.05 сверху-новое сверло, снизу -изношенное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1537" y="2018463"/>
            <a:ext cx="2136710" cy="27634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7520473" y="3056230"/>
            <a:ext cx="1324948" cy="720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Осевая сила </a:t>
            </a:r>
            <a:r>
              <a:rPr lang="en-US" sz="1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Fz</a:t>
            </a: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>
              <a:spcAft>
                <a:spcPct val="20000"/>
              </a:spcAft>
              <a:defRPr/>
            </a:pPr>
            <a:r>
              <a:rPr lang="en-US" sz="1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</a:t>
            </a: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  +90%</a:t>
            </a:r>
          </a:p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ПКМ: +125%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244817" y="6166830"/>
            <a:ext cx="14188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без охлаждения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523312" y="6166831"/>
            <a:ext cx="16674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СОЖ 1 г/мин (туман)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554053" y="5475749"/>
            <a:ext cx="1324948" cy="7201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Осевая сила </a:t>
            </a:r>
            <a:r>
              <a:rPr lang="en-US" sz="1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Fz</a:t>
            </a: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</a:p>
          <a:p>
            <a:pPr>
              <a:spcAft>
                <a:spcPct val="20000"/>
              </a:spcAft>
              <a:defRPr/>
            </a:pPr>
            <a:r>
              <a:rPr lang="en-US" sz="12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Ti</a:t>
            </a: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:  +10%</a:t>
            </a:r>
          </a:p>
          <a:p>
            <a:pPr>
              <a:spcAft>
                <a:spcPct val="20000"/>
              </a:spcAft>
              <a:defRPr/>
            </a:pPr>
            <a:r>
              <a:rPr lang="ru-RU" sz="12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ПКМ: +7%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</p:spTree>
    <p:extLst>
      <p:ext uri="{BB962C8B-B14F-4D97-AF65-F5344CB8AC3E}">
        <p14:creationId xmlns="" xmlns:p14="http://schemas.microsoft.com/office/powerpoint/2010/main" val="124140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Импортный инструмент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Испытания импортного инструмента </a:t>
            </a: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87"/>
          <a:stretch/>
        </p:blipFill>
        <p:spPr bwMode="auto">
          <a:xfrm>
            <a:off x="447675" y="1895475"/>
            <a:ext cx="580072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29414" y="2137886"/>
            <a:ext cx="2410788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err="1"/>
              <a:t>Sandvik</a:t>
            </a:r>
            <a:r>
              <a:rPr lang="en-US" dirty="0"/>
              <a:t> </a:t>
            </a:r>
            <a:r>
              <a:rPr lang="en-US" dirty="0" err="1"/>
              <a:t>Coromant</a:t>
            </a:r>
            <a:r>
              <a:rPr lang="ru-RU" dirty="0"/>
              <a:t> 86</a:t>
            </a:r>
            <a:r>
              <a:rPr lang="en-US" dirty="0"/>
              <a:t>PT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538939" y="2728436"/>
            <a:ext cx="1018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Recoules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52303" y="3154918"/>
            <a:ext cx="2191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HAM PR</a:t>
            </a:r>
            <a:r>
              <a:rPr lang="ru-RU" dirty="0"/>
              <a:t>Ä</a:t>
            </a:r>
            <a:r>
              <a:rPr lang="en-US" dirty="0" smtClean="0"/>
              <a:t>ZISION</a:t>
            </a:r>
          </a:p>
          <a:p>
            <a:r>
              <a:rPr lang="ru-RU" dirty="0" smtClean="0"/>
              <a:t>271 </a:t>
            </a:r>
            <a:r>
              <a:rPr lang="en-US" dirty="0" err="1"/>
              <a:t>Nirodrill</a:t>
            </a:r>
            <a:endParaRPr lang="ru-RU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47674" y="3667653"/>
            <a:ext cx="8296276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ct val="20000"/>
              </a:spcAft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Достоинства</a:t>
            </a:r>
          </a:p>
          <a:p>
            <a:pPr marL="0" lvl="1" indent="85725" algn="just" eaLnBrk="0" fontAlgn="base" hangingPunct="0">
              <a:lnSpc>
                <a:spcPct val="15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Некоторые модели сверл обеспечивают высокое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качество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отверстий</a:t>
            </a:r>
          </a:p>
          <a:p>
            <a:pPr marL="0" lvl="1" fontAlgn="base">
              <a:lnSpc>
                <a:spcPct val="150000"/>
              </a:lnSpc>
              <a:spcAft>
                <a:spcPct val="20000"/>
              </a:spcAft>
              <a:buSzPct val="80000"/>
              <a:tabLst>
                <a:tab pos="268288" algn="l"/>
              </a:tabLst>
              <a:defRPr/>
            </a:pPr>
            <a:r>
              <a:rPr lang="ru-RU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Недостатки</a:t>
            </a: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1" indent="85725" algn="just" eaLnBrk="0" fontAlgn="base" hangingPunct="0">
              <a:lnSpc>
                <a:spcPct val="15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600" b="1" spc="2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Высокая стоимость инструмента (до 60 000 руб. за сверло ф12 мм)</a:t>
            </a:r>
          </a:p>
          <a:p>
            <a:pPr marL="0" lvl="1" indent="85725" algn="just" eaLnBrk="0" fontAlgn="base" hangingPunct="0">
              <a:lnSpc>
                <a:spcPct val="15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Низкая стойкость (от 20 до 50 отверстий </a:t>
            </a:r>
            <a:r>
              <a:rPr lang="en-US" sz="1400" spc="20" dirty="0">
                <a:latin typeface="Times New Roman" pitchFamily="18" charset="0"/>
                <a:cs typeface="Times New Roman" pitchFamily="18" charset="0"/>
              </a:rPr>
              <a:t>Ti/</a:t>
            </a:r>
            <a:r>
              <a:rPr lang="ru-RU" sz="1400" spc="20" dirty="0">
                <a:latin typeface="Times New Roman" pitchFamily="18" charset="0"/>
                <a:cs typeface="Times New Roman" pitchFamily="18" charset="0"/>
              </a:rPr>
              <a:t>ПКМ/</a:t>
            </a:r>
            <a:r>
              <a:rPr lang="en-US" sz="1400" spc="20" dirty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u-RU" sz="1400" spc="20" dirty="0">
                <a:latin typeface="Times New Roman" pitchFamily="18" charset="0"/>
                <a:cs typeface="Times New Roman" pitchFamily="18" charset="0"/>
              </a:rPr>
              <a:t>, ф12 мм, </a:t>
            </a:r>
            <a:r>
              <a:rPr lang="en-US" sz="1400" spc="20" dirty="0">
                <a:latin typeface="Times New Roman" pitchFamily="18" charset="0"/>
                <a:cs typeface="Times New Roman" pitchFamily="18" charset="0"/>
              </a:rPr>
              <a:t>L=35 </a:t>
            </a:r>
            <a:r>
              <a:rPr lang="ru-RU" sz="1400" spc="20" dirty="0" smtClean="0">
                <a:latin typeface="Times New Roman" pitchFamily="18" charset="0"/>
                <a:cs typeface="Times New Roman" pitchFamily="18" charset="0"/>
              </a:rPr>
              <a:t>мм)</a:t>
            </a:r>
            <a:endParaRPr lang="ru-RU" sz="1400" spc="2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1" indent="85725" algn="just" eaLnBrk="0" fontAlgn="base" hangingPunct="0">
              <a:lnSpc>
                <a:spcPct val="15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Низкая производительность ( 3-4 мин на отверстие 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Ti/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ПКМ/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Ti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, ф12 мм, 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L=35 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мм)	</a:t>
            </a:r>
          </a:p>
          <a:p>
            <a:pPr marL="0" lvl="1" indent="85725" algn="just" eaLnBrk="0" fontAlgn="base" hangingPunct="0">
              <a:lnSpc>
                <a:spcPct val="15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Использование СОЖ (загрязнение агрегатов при сборке, согласование СОЖ с ВИАМ)</a:t>
            </a:r>
          </a:p>
        </p:txBody>
      </p:sp>
    </p:spTree>
    <p:extLst>
      <p:ext uri="{BB962C8B-B14F-4D97-AF65-F5344CB8AC3E}">
        <p14:creationId xmlns="" xmlns:p14="http://schemas.microsoft.com/office/powerpoint/2010/main" val="33112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9" descr="DSCN6345"/>
          <p:cNvPicPr>
            <a:picLocks noChangeAspect="1" noChangeArrowheads="1"/>
          </p:cNvPicPr>
          <p:nvPr/>
        </p:nvPicPr>
        <p:blipFill>
          <a:blip r:embed="rId4" cstate="print"/>
          <a:srcRect l="47299" r="24915"/>
          <a:stretch>
            <a:fillRect/>
          </a:stretch>
        </p:blipFill>
        <p:spPr bwMode="auto">
          <a:xfrm>
            <a:off x="508880" y="1855220"/>
            <a:ext cx="921348" cy="1980000"/>
          </a:xfrm>
          <a:prstGeom prst="rect">
            <a:avLst/>
          </a:prstGeom>
          <a:noFill/>
        </p:spPr>
      </p:pic>
      <p:pic>
        <p:nvPicPr>
          <p:cNvPr id="33" name="Picture 11" descr="DSCN6348"/>
          <p:cNvPicPr>
            <a:picLocks noChangeAspect="1" noChangeArrowheads="1"/>
          </p:cNvPicPr>
          <p:nvPr/>
        </p:nvPicPr>
        <p:blipFill>
          <a:blip r:embed="rId5" cstate="print"/>
          <a:srcRect l="36909" r="38634" b="7382"/>
          <a:stretch>
            <a:fillRect/>
          </a:stretch>
        </p:blipFill>
        <p:spPr bwMode="auto">
          <a:xfrm>
            <a:off x="1571028" y="1855220"/>
            <a:ext cx="876586" cy="1980000"/>
          </a:xfrm>
          <a:prstGeom prst="rect">
            <a:avLst/>
          </a:prstGeom>
          <a:noFill/>
        </p:spPr>
      </p:pic>
      <p:pic>
        <p:nvPicPr>
          <p:cNvPr id="34" name="Picture 12" descr="DSCN6350"/>
          <p:cNvPicPr>
            <a:picLocks noChangeAspect="1" noChangeArrowheads="1"/>
          </p:cNvPicPr>
          <p:nvPr/>
        </p:nvPicPr>
        <p:blipFill>
          <a:blip r:embed="rId6" cstate="print"/>
          <a:srcRect l="36909" t="12303" r="40648" b="6151"/>
          <a:stretch>
            <a:fillRect/>
          </a:stretch>
        </p:blipFill>
        <p:spPr bwMode="auto">
          <a:xfrm>
            <a:off x="2588414" y="1855220"/>
            <a:ext cx="917127" cy="1980000"/>
          </a:xfrm>
          <a:prstGeom prst="rect">
            <a:avLst/>
          </a:prstGeom>
          <a:noFill/>
        </p:spPr>
      </p:pic>
      <p:pic>
        <p:nvPicPr>
          <p:cNvPr id="35" name="Picture 13" descr="DSCN6352"/>
          <p:cNvPicPr>
            <a:picLocks noChangeAspect="1" noChangeArrowheads="1"/>
          </p:cNvPicPr>
          <p:nvPr/>
        </p:nvPicPr>
        <p:blipFill>
          <a:blip r:embed="rId7" cstate="print"/>
          <a:srcRect l="34245" r="42978" b="8612"/>
          <a:stretch>
            <a:fillRect/>
          </a:stretch>
        </p:blipFill>
        <p:spPr bwMode="auto">
          <a:xfrm>
            <a:off x="3646341" y="1855220"/>
            <a:ext cx="826936" cy="1980000"/>
          </a:xfrm>
          <a:prstGeom prst="rect">
            <a:avLst/>
          </a:prstGeom>
          <a:noFill/>
        </p:spPr>
      </p:pic>
      <p:pic>
        <p:nvPicPr>
          <p:cNvPr id="36" name="Picture 14" descr="DSCN6353"/>
          <p:cNvPicPr>
            <a:picLocks noChangeAspect="1" noChangeArrowheads="1"/>
          </p:cNvPicPr>
          <p:nvPr/>
        </p:nvPicPr>
        <p:blipFill>
          <a:blip r:embed="rId8" cstate="print"/>
          <a:srcRect l="38884" r="40334" b="19685"/>
          <a:stretch>
            <a:fillRect/>
          </a:stretch>
        </p:blipFill>
        <p:spPr bwMode="auto">
          <a:xfrm>
            <a:off x="4614077" y="1855220"/>
            <a:ext cx="858741" cy="1980000"/>
          </a:xfrm>
          <a:prstGeom prst="rect">
            <a:avLst/>
          </a:prstGeom>
          <a:noFill/>
        </p:spPr>
      </p:pic>
      <p:pic>
        <p:nvPicPr>
          <p:cNvPr id="37" name="Picture 15" descr="DSCN6355"/>
          <p:cNvPicPr>
            <a:picLocks noChangeAspect="1" noChangeArrowheads="1"/>
          </p:cNvPicPr>
          <p:nvPr/>
        </p:nvPicPr>
        <p:blipFill>
          <a:blip r:embed="rId9" cstate="print"/>
          <a:srcRect l="44170" r="36286" b="11073"/>
          <a:stretch>
            <a:fillRect/>
          </a:stretch>
        </p:blipFill>
        <p:spPr bwMode="auto">
          <a:xfrm>
            <a:off x="5613618" y="1855220"/>
            <a:ext cx="731520" cy="1980000"/>
          </a:xfrm>
          <a:prstGeom prst="rect">
            <a:avLst/>
          </a:prstGeom>
          <a:noFill/>
        </p:spPr>
      </p:pic>
      <p:sp>
        <p:nvSpPr>
          <p:cNvPr id="39" name="Прямоугольник 38"/>
          <p:cNvSpPr/>
          <p:nvPr/>
        </p:nvSpPr>
        <p:spPr>
          <a:xfrm>
            <a:off x="159026" y="1496327"/>
            <a:ext cx="902274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spc="-20" dirty="0" smtClean="0">
                <a:latin typeface="Times New Roman" pitchFamily="18" charset="0"/>
                <a:cs typeface="Times New Roman" pitchFamily="18" charset="0"/>
              </a:rPr>
              <a:t>Разработка и испытания специального инструмента для сверления пакетов структуры КМ-</a:t>
            </a:r>
            <a:r>
              <a:rPr lang="en-US" sz="1600" b="1" spc="-20" dirty="0" smtClean="0">
                <a:latin typeface="Times New Roman" pitchFamily="18" charset="0"/>
                <a:cs typeface="Times New Roman" pitchFamily="18" charset="0"/>
              </a:rPr>
              <a:t>Ti </a:t>
            </a:r>
            <a:endParaRPr lang="ru-RU" sz="1600" b="1" spc="-2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41907" y="1104900"/>
            <a:ext cx="8653260" cy="55149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32114" y="6354061"/>
            <a:ext cx="8656611" cy="269764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Инструмент производства ИАЗ</a:t>
            </a:r>
          </a:p>
        </p:txBody>
      </p:sp>
      <p:pic>
        <p:nvPicPr>
          <p:cNvPr id="100354" name="Picture 2" descr="IMG_0445"/>
          <p:cNvPicPr>
            <a:picLocks noChangeAspect="1" noChangeArrowheads="1"/>
          </p:cNvPicPr>
          <p:nvPr/>
        </p:nvPicPr>
        <p:blipFill>
          <a:blip r:embed="rId10" cstate="print"/>
          <a:srcRect l="21471" r="9958"/>
          <a:stretch>
            <a:fillRect/>
          </a:stretch>
        </p:blipFill>
        <p:spPr bwMode="auto">
          <a:xfrm>
            <a:off x="6504178" y="1845034"/>
            <a:ext cx="2361537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1" name="Picture 1" descr="F:\Pashkov\Документы ИрГТУ\ПП 218-3\Выставка ВУЗПРОМЭКСПО 2013\Для буклетов\По старому проекту\Слайд 13\График 1.JPG"/>
          <p:cNvPicPr>
            <a:picLocks noChangeAspect="1" noChangeArrowheads="1"/>
          </p:cNvPicPr>
          <p:nvPr/>
        </p:nvPicPr>
        <p:blipFill>
          <a:blip r:embed="rId11" cstate="print"/>
          <a:srcRect t="-126" r="25043" b="13865"/>
          <a:stretch>
            <a:fillRect/>
          </a:stretch>
        </p:blipFill>
        <p:spPr bwMode="auto">
          <a:xfrm>
            <a:off x="652007" y="3912043"/>
            <a:ext cx="3614840" cy="2340000"/>
          </a:xfrm>
          <a:prstGeom prst="rect">
            <a:avLst/>
          </a:prstGeom>
          <a:noFill/>
        </p:spPr>
      </p:pic>
      <p:pic>
        <p:nvPicPr>
          <p:cNvPr id="107522" name="Picture 2" descr="F:\Pashkov\Документы ИрГТУ\ПП 218-3\Выставка ВУЗПРОМЭКСПО 2013\Для буклетов\По старому проекту\Слайд 13\График 2.JPG"/>
          <p:cNvPicPr>
            <a:picLocks noChangeAspect="1" noChangeArrowheads="1"/>
          </p:cNvPicPr>
          <p:nvPr/>
        </p:nvPicPr>
        <p:blipFill>
          <a:blip r:embed="rId12" cstate="print"/>
          <a:srcRect r="24783" b="18966"/>
          <a:stretch>
            <a:fillRect/>
          </a:stretch>
        </p:blipFill>
        <p:spPr bwMode="auto">
          <a:xfrm>
            <a:off x="4856860" y="3969998"/>
            <a:ext cx="3861404" cy="2340000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327604" y="10993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pic>
        <p:nvPicPr>
          <p:cNvPr id="7169" name="Picture 1" descr="3 сверла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8000" y="3410857"/>
            <a:ext cx="5834743" cy="62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41907" y="1104900"/>
            <a:ext cx="8653260" cy="55149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32114" y="6354061"/>
            <a:ext cx="8656611" cy="269764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Патент на полезную модель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7604" y="10993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pic>
        <p:nvPicPr>
          <p:cNvPr id="21" name="Picture 12" descr="DSCN6350"/>
          <p:cNvPicPr>
            <a:picLocks noChangeAspect="1" noChangeArrowheads="1"/>
          </p:cNvPicPr>
          <p:nvPr/>
        </p:nvPicPr>
        <p:blipFill rotWithShape="1">
          <a:blip r:embed="rId4" cstate="print"/>
          <a:srcRect l="36909" t="12303" r="40648" b="22095"/>
          <a:stretch/>
        </p:blipFill>
        <p:spPr bwMode="auto">
          <a:xfrm>
            <a:off x="6832601" y="2028598"/>
            <a:ext cx="1638108" cy="2845095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6362700" y="5034518"/>
            <a:ext cx="2400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Цена в 5-10 раз ниже зарубежных аналогов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953" y="1547245"/>
            <a:ext cx="6020933" cy="480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62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216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ремонта и диагностики ПКМ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Перспективный участок ремонта и диагностики ПКМ </a:t>
            </a: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ИрГТУ</a:t>
            </a:r>
            <a:endParaRPr lang="ru-RU" sz="1500" b="1" i="1" spc="-3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ремонта полимерных композиционных материалов</a:t>
            </a:r>
          </a:p>
        </p:txBody>
      </p:sp>
      <p:pic>
        <p:nvPicPr>
          <p:cNvPr id="21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04" y="336612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Группа 25"/>
          <p:cNvGrpSpPr/>
          <p:nvPr/>
        </p:nvGrpSpPr>
        <p:grpSpPr>
          <a:xfrm>
            <a:off x="745115" y="1558398"/>
            <a:ext cx="3755869" cy="2434695"/>
            <a:chOff x="4446257" y="3938741"/>
            <a:chExt cx="3755869" cy="243469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6257" y="4335087"/>
              <a:ext cx="2555696" cy="2038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5805" y="4689642"/>
              <a:ext cx="1276321" cy="116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4476762" y="3938741"/>
              <a:ext cx="356193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dirty="0" smtClean="0"/>
                <a:t>Модуль ультразвукового контроля</a:t>
              </a: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32050" y="3891170"/>
            <a:ext cx="3980134" cy="2394455"/>
            <a:chOff x="4681537" y="1394713"/>
            <a:chExt cx="3980134" cy="2394455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315"/>
            <a:stretch/>
          </p:blipFill>
          <p:spPr bwMode="auto">
            <a:xfrm>
              <a:off x="7048099" y="1633987"/>
              <a:ext cx="1613572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3365" y="2511137"/>
              <a:ext cx="1890336" cy="1278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>
              <a:off x="4681537" y="1394713"/>
              <a:ext cx="240065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dirty="0" smtClean="0"/>
                <a:t>Модуль механической</a:t>
              </a:r>
            </a:p>
            <a:p>
              <a:r>
                <a:rPr lang="ru-RU" dirty="0" smtClean="0"/>
                <a:t>обработки</a:t>
              </a:r>
              <a:endParaRPr lang="ru-RU" dirty="0"/>
            </a:p>
          </p:txBody>
        </p:sp>
        <p:pic>
          <p:nvPicPr>
            <p:cNvPr id="24" name="Picture 9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50000"/>
            <a:stretch/>
          </p:blipFill>
          <p:spPr bwMode="auto">
            <a:xfrm>
              <a:off x="4970334" y="2041044"/>
              <a:ext cx="1765971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5109545" y="1413174"/>
            <a:ext cx="3628055" cy="4820712"/>
            <a:chOff x="429646" y="1552724"/>
            <a:chExt cx="3628055" cy="4820712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46" y="1922056"/>
              <a:ext cx="3628055" cy="1739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>
              <a:off x="652043" y="1552724"/>
              <a:ext cx="283776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ru-RU" dirty="0" smtClean="0"/>
                <a:t>Модуль термокомпрессии </a:t>
              </a:r>
              <a:endParaRPr lang="ru-RU" dirty="0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646" y="3743621"/>
              <a:ext cx="1447888" cy="1280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410" y="4830489"/>
              <a:ext cx="902926" cy="154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6496" y="3789168"/>
              <a:ext cx="1881204" cy="1924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136" y="5023665"/>
              <a:ext cx="717536" cy="1349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9879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38223" y="355441"/>
            <a:ext cx="8878186" cy="6103087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2210462"/>
            <a:ext cx="91440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spc="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6000" b="1" spc="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3200" b="1" spc="1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19" y="462884"/>
            <a:ext cx="83791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1302" y="491401"/>
            <a:ext cx="765676" cy="8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41907" y="1104900"/>
            <a:ext cx="8653260" cy="55149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7604" y="10993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pic>
        <p:nvPicPr>
          <p:cNvPr id="8" name="Рисунок 2" descr="Распределение композитов 5 (без диаграмм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6" y="1625599"/>
            <a:ext cx="8556231" cy="464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2114" y="6354061"/>
            <a:ext cx="8656611" cy="269764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Применяемость композиционных материалов в конструкции МС-21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6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41907" y="1104900"/>
            <a:ext cx="8653260" cy="55149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32114" y="6354061"/>
            <a:ext cx="8656611" cy="269764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Предпосылки разработки технологии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7604" y="10993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quarter" idx="1"/>
          </p:nvPr>
        </p:nvSpPr>
        <p:spPr>
          <a:xfrm>
            <a:off x="539569" y="1778000"/>
            <a:ext cx="6547031" cy="4356099"/>
          </a:xfrm>
        </p:spPr>
        <p:txBody>
          <a:bodyPr rtlCol="0">
            <a:normAutofit fontScale="92500" lnSpcReduction="10000"/>
          </a:bodyPr>
          <a:lstStyle/>
          <a:p>
            <a:pPr marL="457200" indent="-457200" fontAlgn="auto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отличие механизма резания ПКМ в отличие от металлических сплавов</a:t>
            </a:r>
          </a:p>
          <a:p>
            <a:pPr marL="457200" indent="-457200" fontAlgn="auto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получения отверстий высокого качества 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специализированного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режущего инструмента,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удовлетворяющего по качеству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стойкости режущего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</a:t>
            </a:r>
          </a:p>
          <a:p>
            <a:pPr marL="457200" indent="-457200">
              <a:spcBef>
                <a:spcPts val="1000"/>
              </a:spcBef>
              <a:spcAft>
                <a:spcPts val="1000"/>
              </a:spcAft>
              <a:buFont typeface="+mj-lt"/>
              <a:buAutoNum type="arabicPeriod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повышения производительности</a:t>
            </a:r>
          </a:p>
          <a:p>
            <a:pPr>
              <a:spcBef>
                <a:spcPts val="1000"/>
              </a:spcBef>
              <a:spcAft>
                <a:spcPts val="1000"/>
              </a:spcAft>
              <a:defRPr/>
            </a:pPr>
            <a:endParaRPr lang="ru-RU" sz="2400" dirty="0" smtClean="0"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pic>
        <p:nvPicPr>
          <p:cNvPr id="1026" name="Picture 2" descr="http://macaroni.in.ua/upload/macaroni_photo/cp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04" y="1556732"/>
            <a:ext cx="741396" cy="945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33.imageshack.us/img33/4260/electricheatedbutterkn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33" t="16199" r="8414"/>
          <a:stretch/>
        </p:blipFill>
        <p:spPr bwMode="auto">
          <a:xfrm>
            <a:off x="7912100" y="1663700"/>
            <a:ext cx="977900" cy="813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91674" y="2563348"/>
            <a:ext cx="166945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H8, H</a:t>
            </a:r>
            <a:r>
              <a:rPr lang="ru-RU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5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5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1,6</a:t>
            </a:r>
            <a:endParaRPr lang="ru-RU" sz="25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Рисунок 55" descr="Описание: D:\Документы\Юрий\Работа\Композиты\фото-видео\фото сверл - микроскоп\сверла, развертки\Pic04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4333875"/>
            <a:ext cx="1155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Pic040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7693"/>
          <a:stretch/>
        </p:blipFill>
        <p:spPr bwMode="auto">
          <a:xfrm>
            <a:off x="7874000" y="4718050"/>
            <a:ext cx="10668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1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4724"/>
          <a:stretch/>
        </p:blipFill>
        <p:spPr bwMode="auto">
          <a:xfrm>
            <a:off x="6947194" y="3509725"/>
            <a:ext cx="1879011" cy="65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56753" y="3124467"/>
            <a:ext cx="16694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33" name="Picture 9" descr="http://ru-trade.info/wp-content/uploads/FinancialPerformance-635x5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194" y="5205983"/>
            <a:ext cx="1250138" cy="1025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341907" y="1104900"/>
            <a:ext cx="8653260" cy="55149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32114" y="6354061"/>
            <a:ext cx="8656611" cy="269764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7604" y="10993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pic>
        <p:nvPicPr>
          <p:cNvPr id="393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2960689"/>
            <a:ext cx="1552575" cy="155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06288"/>
            <a:ext cx="12573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322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3307925"/>
            <a:ext cx="1543049" cy="110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744313" y="2501900"/>
            <a:ext cx="7840696" cy="228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57013" y="2107168"/>
            <a:ext cx="1557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82570" y="2106136"/>
            <a:ext cx="108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Гибкость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013" y="4571150"/>
            <a:ext cx="1591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Станок с ЧПУ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8267" y="4546175"/>
            <a:ext cx="75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62861" y="4545750"/>
            <a:ext cx="1730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Дрель с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подачей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53445" y="4704591"/>
            <a:ext cx="150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дрель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3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99" y="3107900"/>
            <a:ext cx="1955307" cy="139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98113" y="2791988"/>
            <a:ext cx="1833322" cy="277061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85208" y="5631425"/>
            <a:ext cx="898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40%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6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349857" y="1497938"/>
            <a:ext cx="86510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Исследование и разработка технологии обработки отверстий в смешанных пакетах на базе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европейского центра компетенции по аэрокосмической промышленности в г. Орлеан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41907" y="1104900"/>
            <a:ext cx="8653260" cy="5514975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Заголовок 1"/>
          <p:cNvSpPr txBox="1">
            <a:spLocks/>
          </p:cNvSpPr>
          <p:nvPr/>
        </p:nvSpPr>
        <p:spPr>
          <a:xfrm>
            <a:off x="332114" y="6354061"/>
            <a:ext cx="8656611" cy="269764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ru-RU" sz="16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Международное сотрудничество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352425" y="4808045"/>
            <a:ext cx="86325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Достигнутые 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показатели:</a:t>
            </a:r>
          </a:p>
          <a:p>
            <a:pPr marL="85725" indent="-85725" algn="just" eaLnBrk="0" hangingPunct="0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Машинное время обработки пакета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Ti/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ПКМ/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D=14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мм,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=32 мм), мин   	4</a:t>
            </a:r>
          </a:p>
          <a:p>
            <a:pPr marL="85725" indent="-85725" algn="just" eaLnBrk="0" hangingPunct="0">
              <a:buFont typeface="Arial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очность отверстий    		              			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marL="85725" indent="-85725" algn="just" eaLnBrk="0" hangingPunct="0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Стойкость режущего инструмента 	по количеству отверстий, шт.		50</a:t>
            </a:r>
          </a:p>
          <a:p>
            <a:pPr marL="85725" indent="-85725" algn="just" eaLnBrk="0" hangingPunct="0">
              <a:buFont typeface="Arial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Шероховатость поверхности отверстий в титановом сплаве / в ПКМ, мкм	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Ra 1,6 / Ra 5</a:t>
            </a:r>
          </a:p>
          <a:p>
            <a:pPr marL="85725" indent="-85725" algn="just" eaLnBrk="0" hangingPunct="0">
              <a:buFont typeface="Arial" charset="0"/>
              <a:buChar char="•"/>
              <a:tabLst>
                <a:tab pos="6362700" algn="l"/>
              </a:tabLs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Высота заусенца в титановом сплаве, мм	 0,2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85725" algn="just" eaLnBrk="0" hangingPunct="0">
              <a:buFont typeface="Arial" charset="0"/>
              <a:buChar char="•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27604" y="10993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pic>
        <p:nvPicPr>
          <p:cNvPr id="394242" name="Picture 2" descr="Seti-Tec AD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35659"/>
            <a:ext cx="2968617" cy="152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3" name="Picture 3" descr="измерение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108201"/>
            <a:ext cx="1647414" cy="21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4" name="Picture 4" descr="измерение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806"/>
          <a:stretch/>
        </p:blipFill>
        <p:spPr bwMode="auto">
          <a:xfrm>
            <a:off x="5383074" y="2118426"/>
            <a:ext cx="1616075" cy="153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8" name="Picture 2" descr="\\311-uckt-07\share\Иванов. НЕ УДАЛЯТЬ!\MOHAMED PICTURES\IMG_1829.jpg"/>
          <p:cNvPicPr>
            <a:picLocks noChangeAspect="1" noChangeArrowheads="1"/>
          </p:cNvPicPr>
          <p:nvPr/>
        </p:nvPicPr>
        <p:blipFill>
          <a:blip r:embed="rId7" cstate="print"/>
          <a:srcRect l="8863" t="19533" r="34094" b="8961"/>
          <a:stretch>
            <a:fillRect/>
          </a:stretch>
        </p:blipFill>
        <p:spPr bwMode="auto">
          <a:xfrm>
            <a:off x="525336" y="2130422"/>
            <a:ext cx="1773363" cy="2703023"/>
          </a:xfrm>
          <a:prstGeom prst="rect">
            <a:avLst/>
          </a:prstGeom>
          <a:noFill/>
        </p:spPr>
      </p:pic>
      <p:pic>
        <p:nvPicPr>
          <p:cNvPr id="394245" name="Picture 5" descr="измерение износа 2-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709987"/>
            <a:ext cx="2059057" cy="144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424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709988"/>
            <a:ext cx="2082412" cy="144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DA03E-1C70-4641-9FED-6F0355804DC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7040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обработки композиционных материалов на базе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Сверлильная машина с автоматической подачей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Atlas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Copco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PFD 1500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33955" y="4676252"/>
            <a:ext cx="61384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Назначение: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сверление, развёртывание, </a:t>
            </a:r>
            <a:r>
              <a:rPr lang="ru-RU" sz="1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зенкование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отверстий в пакетах материалов, содержащих компоненты из титановых сплавов и полимерных композиционных материалов.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0678" y="5338967"/>
            <a:ext cx="7512404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характеристики</a:t>
            </a:r>
            <a:r>
              <a:rPr lang="ru-RU" sz="1400" b="1" dirty="0" smtClean="0"/>
              <a:t>: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Мощность на шпинделе, кВт	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1,5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Диапазон частот вращения шпинделя, об/мин	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100-1200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Диапазон подач, мм/об				0,023-0,42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Блок микровибраций для дробления стружки</a:t>
            </a:r>
          </a:p>
        </p:txBody>
      </p:sp>
      <p:pic>
        <p:nvPicPr>
          <p:cNvPr id="2050" name="Picture 2" descr="D:\Документы\Рабочий стол\IMG_3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49" y="2015629"/>
            <a:ext cx="3233010" cy="2664000"/>
          </a:xfrm>
          <a:prstGeom prst="rect">
            <a:avLst/>
          </a:prstGeom>
          <a:noFill/>
        </p:spPr>
      </p:pic>
      <p:pic>
        <p:nvPicPr>
          <p:cNvPr id="2053" name="Picture 5" descr="D:\Документы\Рабочий стол\IMAG03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61" y="2963863"/>
            <a:ext cx="1620000" cy="632250"/>
          </a:xfrm>
          <a:prstGeom prst="rect">
            <a:avLst/>
          </a:prstGeom>
          <a:noFill/>
        </p:spPr>
      </p:pic>
      <p:pic>
        <p:nvPicPr>
          <p:cNvPr id="2054" name="Picture 6" descr="D:\Документы\Рабочий стол\IMG_149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415" y="2057400"/>
            <a:ext cx="1620000" cy="729000"/>
          </a:xfrm>
          <a:prstGeom prst="rect">
            <a:avLst/>
          </a:prstGeom>
          <a:noFill/>
        </p:spPr>
      </p:pic>
      <p:pic>
        <p:nvPicPr>
          <p:cNvPr id="2055" name="Picture 7" descr="Miti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3733800"/>
            <a:ext cx="1620000" cy="9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IMG_22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06" y="2612614"/>
            <a:ext cx="3567532" cy="20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</p:spTree>
    <p:extLst>
      <p:ext uri="{BB962C8B-B14F-4D97-AF65-F5344CB8AC3E}">
        <p14:creationId xmlns="" xmlns:p14="http://schemas.microsoft.com/office/powerpoint/2010/main" val="170114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обработки композиционных материалов на базе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Сверлильная машина с автоматической подачей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Recoules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20947M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33955" y="4676252"/>
            <a:ext cx="61384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Назначение: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сверление, развёртывание, </a:t>
            </a:r>
            <a:r>
              <a:rPr lang="ru-RU" sz="14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зенкование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 отверстий в пакетах материалов, содержащих компоненты из титановых сплавов и полимерных композиционных материалов.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0678" y="5338967"/>
            <a:ext cx="6171634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характеристики</a:t>
            </a:r>
            <a:r>
              <a:rPr lang="ru-RU" sz="1400" b="1" dirty="0" smtClean="0"/>
              <a:t>: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Мощность на шпинделе, кВт	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1,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ru-RU" sz="1400" spc="2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Частота вращения шпинделя, об/мин	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250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Подача, мм/об					0,06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Блок микровибраций для дробления стружки</a:t>
            </a:r>
          </a:p>
        </p:txBody>
      </p:sp>
      <p:pic>
        <p:nvPicPr>
          <p:cNvPr id="2057" name="Picture 9" descr="D:\Документы\Рабочий стол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1984916"/>
            <a:ext cx="4041504" cy="2652369"/>
          </a:xfrm>
          <a:prstGeom prst="rect">
            <a:avLst/>
          </a:prstGeom>
          <a:noFill/>
        </p:spPr>
      </p:pic>
      <p:pic>
        <p:nvPicPr>
          <p:cNvPr id="2058" name="Picture 10" descr="D:\Документы\Рабочий стол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29" y="4982000"/>
            <a:ext cx="2286000" cy="863600"/>
          </a:xfrm>
          <a:prstGeom prst="rect">
            <a:avLst/>
          </a:prstGeom>
          <a:noFill/>
        </p:spPr>
      </p:pic>
      <p:pic>
        <p:nvPicPr>
          <p:cNvPr id="1026" name="Picture 2" descr="IMG_22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64" y="1987017"/>
            <a:ext cx="4155473" cy="26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</p:spTree>
    <p:extLst>
      <p:ext uri="{BB962C8B-B14F-4D97-AF65-F5344CB8AC3E}">
        <p14:creationId xmlns="" xmlns:p14="http://schemas.microsoft.com/office/powerpoint/2010/main" val="40254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обработки композиционных материалов на базе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Система пылеудаления и защиты от пыли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81580" y="4803024"/>
            <a:ext cx="61384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Назначение: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удаление из зоны обработки мелкодисперсной пыли, газов и стружки, поддержание нормального микроклимата в помещении.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0677" y="5435919"/>
            <a:ext cx="6317297" cy="88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характеристики</a:t>
            </a:r>
            <a:r>
              <a:rPr lang="ru-RU" sz="1400" b="1" dirty="0" smtClean="0"/>
              <a:t>: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Производительность, куб.м./час	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		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150-500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Максимальный вакуум, кПа	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30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Эффективность фильтрации, %				99,9</a:t>
            </a:r>
          </a:p>
        </p:txBody>
      </p:sp>
      <p:pic>
        <p:nvPicPr>
          <p:cNvPr id="3074" name="Picture 2" descr="D:\Документы\Рабочий стол\IMAG0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39" y="1971673"/>
            <a:ext cx="1401660" cy="2340000"/>
          </a:xfrm>
          <a:prstGeom prst="rect">
            <a:avLst/>
          </a:prstGeom>
          <a:noFill/>
        </p:spPr>
      </p:pic>
      <p:pic>
        <p:nvPicPr>
          <p:cNvPr id="3075" name="Picture 3" descr="D:\Документы\Рабочий стол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97" y="1971675"/>
            <a:ext cx="1930266" cy="2340000"/>
          </a:xfrm>
          <a:prstGeom prst="rect">
            <a:avLst/>
          </a:prstGeom>
          <a:noFill/>
        </p:spPr>
      </p:pic>
      <p:pic>
        <p:nvPicPr>
          <p:cNvPr id="3076" name="Picture 4" descr="D:\Документы\Рабочий стол\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137" y="1971675"/>
            <a:ext cx="1735820" cy="2340000"/>
          </a:xfrm>
          <a:prstGeom prst="rect">
            <a:avLst/>
          </a:prstGeom>
          <a:noFill/>
        </p:spPr>
      </p:pic>
      <p:pic>
        <p:nvPicPr>
          <p:cNvPr id="21" name="Picture 2" descr="D:\Документы\Рабочий стол\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1971675"/>
            <a:ext cx="1425831" cy="2340000"/>
          </a:xfrm>
          <a:prstGeom prst="rect">
            <a:avLst/>
          </a:prstGeom>
          <a:noFill/>
        </p:spPr>
      </p:pic>
      <p:pic>
        <p:nvPicPr>
          <p:cNvPr id="3077" name="Picture 5" descr="D:\Документы\Рабочий стол\1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21" y="4787900"/>
            <a:ext cx="1907504" cy="1108075"/>
          </a:xfrm>
          <a:prstGeom prst="rect">
            <a:avLst/>
          </a:prstGeom>
          <a:noFill/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400630" y="4258127"/>
            <a:ext cx="1894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ct val="20000"/>
              </a:spcAft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Система аспирации </a:t>
            </a:r>
            <a:r>
              <a:rPr lang="en-US" sz="1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Nederman</a:t>
            </a:r>
            <a:r>
              <a:rPr lang="en-US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E-PAK 500 DX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515180" y="4267652"/>
            <a:ext cx="1894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ct val="20000"/>
              </a:spcAft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Клапан автоматического включения пылеудаления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4858330" y="4277177"/>
            <a:ext cx="1894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ct val="20000"/>
              </a:spcAft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Передвижной пылесос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Nederman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55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12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6972880" y="4286702"/>
            <a:ext cx="1894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ct val="20000"/>
              </a:spcAft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Приточно-вытяжная вентиляция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934780" y="5886902"/>
            <a:ext cx="18948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ct val="20000"/>
              </a:spcAft>
              <a:defRPr/>
            </a:pPr>
            <a:r>
              <a:rPr lang="ru-RU" sz="1200" dirty="0" smtClean="0">
                <a:latin typeface="Times New Roman" pitchFamily="18" charset="0"/>
                <a:ea typeface="+mj-ea"/>
                <a:cs typeface="Times New Roman" pitchFamily="18" charset="0"/>
              </a:rPr>
              <a:t>Средства индивидуальной защиты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</p:spTree>
    <p:extLst>
      <p:ext uri="{BB962C8B-B14F-4D97-AF65-F5344CB8AC3E}">
        <p14:creationId xmlns="" xmlns:p14="http://schemas.microsoft.com/office/powerpoint/2010/main" val="41312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333372" y="1176020"/>
            <a:ext cx="8646726" cy="5493411"/>
          </a:xfrm>
          <a:prstGeom prst="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7604" y="1150138"/>
            <a:ext cx="8669748" cy="432000"/>
          </a:xfrm>
          <a:prstGeom prst="rect">
            <a:avLst/>
          </a:prstGeom>
          <a:solidFill>
            <a:srgbClr val="000099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прогрессивных технологий обработки смешанных пакетов из </a:t>
            </a:r>
          </a:p>
          <a:p>
            <a:r>
              <a:rPr lang="ru-RU" sz="1500" b="1" i="1" spc="-3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полимерных композиционных материалов и титановых сплавов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332114" y="6443830"/>
            <a:ext cx="8656611" cy="241969"/>
          </a:xfrm>
          <a:prstGeom prst="rect">
            <a:avLst/>
          </a:prstGeom>
          <a:solidFill>
            <a:srgbClr val="000099"/>
          </a:solidFill>
        </p:spPr>
        <p:txBody>
          <a:bodyPr vert="horz" lIns="90000" tIns="45720" rIns="9000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проводимые на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базе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ИрГТУ</a:t>
            </a:r>
            <a:endParaRPr lang="ru-RU" sz="1500" b="1" i="1" spc="-3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3375" y="1591313"/>
            <a:ext cx="86010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Оптический профилометр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Bruker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ContourGT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33955" y="4419077"/>
            <a:ext cx="61384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Назначение: 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безконтактное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получение топографии поверхности                      в 3D, позволяет регистрировать особенности рельефа, начиная от шероховатости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нанометрового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масштаба до ступенек миллиметровой высоты</a:t>
            </a:r>
            <a:r>
              <a:rPr lang="ru-RU" sz="14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40678" y="5165819"/>
            <a:ext cx="6171634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  <a:spcAft>
                <a:spcPct val="20000"/>
              </a:spcAft>
              <a:defRPr/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Основные характеристики</a:t>
            </a:r>
            <a:r>
              <a:rPr lang="ru-RU" sz="1400" b="1" dirty="0" smtClean="0"/>
              <a:t>: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Методы измерения: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вертикальная сканирующая интерферометрия и фазовая интерферометрия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Максимальное увеличение	</a:t>
            </a:r>
            <a:r>
              <a:rPr lang="en-US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		</a:t>
            </a: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20Х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Разрешение по вертикали, нм			0,08</a:t>
            </a:r>
          </a:p>
          <a:p>
            <a:pPr marL="0" lvl="1" indent="85725" algn="just" eaLnBrk="0" fontAlgn="base" hangingPunct="0">
              <a:lnSpc>
                <a:spcPct val="90000"/>
              </a:lnSpc>
              <a:buSzPct val="80000"/>
              <a:buFont typeface="Arial" pitchFamily="34" charset="0"/>
              <a:buChar char="•"/>
              <a:tabLst>
                <a:tab pos="268288" algn="l"/>
              </a:tabLst>
              <a:defRPr/>
            </a:pPr>
            <a:r>
              <a:rPr lang="ru-RU" sz="1400" spc="20" dirty="0" smtClean="0">
                <a:latin typeface="Times New Roman" pitchFamily="18" charset="0"/>
                <a:ea typeface="+mj-ea"/>
                <a:cs typeface="Times New Roman" pitchFamily="18" charset="0"/>
              </a:rPr>
              <a:t>Повторяемость, нм				0,01</a:t>
            </a:r>
          </a:p>
        </p:txBody>
      </p:sp>
      <p:pic>
        <p:nvPicPr>
          <p:cNvPr id="5122" name="Picture 2" descr="D:\Документы\Рабочий стол\IMG_3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90725"/>
            <a:ext cx="3600450" cy="2401551"/>
          </a:xfrm>
          <a:prstGeom prst="rect">
            <a:avLst/>
          </a:prstGeom>
          <a:noFill/>
        </p:spPr>
      </p:pic>
      <p:pic>
        <p:nvPicPr>
          <p:cNvPr id="5123" name="Picture 3" descr="D:\Документы\Рабочий стол\IMG_1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81502" y="2290763"/>
            <a:ext cx="1767183" cy="1138238"/>
          </a:xfrm>
          <a:prstGeom prst="rect">
            <a:avLst/>
          </a:prstGeom>
          <a:noFill/>
        </p:spPr>
      </p:pic>
      <p:pic>
        <p:nvPicPr>
          <p:cNvPr id="5124" name="Picture 4" descr="D:\Документы\Рабочий стол\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997868"/>
            <a:ext cx="1895476" cy="1421607"/>
          </a:xfrm>
          <a:prstGeom prst="rect">
            <a:avLst/>
          </a:prstGeom>
          <a:noFill/>
        </p:spPr>
      </p:pic>
      <p:pic>
        <p:nvPicPr>
          <p:cNvPr id="5125" name="Picture 5" descr="D:\Документы\Рабочий стол\3-1 (копия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9" y="5169933"/>
            <a:ext cx="2071686" cy="1194510"/>
          </a:xfrm>
          <a:prstGeom prst="rect">
            <a:avLst/>
          </a:prstGeom>
          <a:noFill/>
        </p:spPr>
      </p:pic>
      <p:pic>
        <p:nvPicPr>
          <p:cNvPr id="5126" name="Picture 6" descr="D:\Документы\Рабочий стол\3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3889375"/>
            <a:ext cx="3251200" cy="752161"/>
          </a:xfrm>
          <a:prstGeom prst="rect">
            <a:avLst/>
          </a:prstGeom>
          <a:noFill/>
        </p:spPr>
      </p:pic>
      <p:sp>
        <p:nvSpPr>
          <p:cNvPr id="21" name="Стрелка вправо 20"/>
          <p:cNvSpPr/>
          <p:nvPr/>
        </p:nvSpPr>
        <p:spPr>
          <a:xfrm>
            <a:off x="6085635" y="2567526"/>
            <a:ext cx="368107" cy="561207"/>
          </a:xfrm>
          <a:prstGeom prst="rightArrow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7257210" y="3386676"/>
            <a:ext cx="368107" cy="561207"/>
          </a:xfrm>
          <a:prstGeom prst="rightArrow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7257210" y="4634451"/>
            <a:ext cx="368107" cy="561207"/>
          </a:xfrm>
          <a:prstGeom prst="rightArrow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1964" y="342901"/>
            <a:ext cx="71009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C:\Users\Dem0n0l0g\Documents\Договор по обтяжки и эластичной среде\Ноябрьская конференция\gerb-istu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3270" y="333376"/>
            <a:ext cx="648878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1057275" y="227931"/>
            <a:ext cx="7248525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lnSpc>
                <a:spcPct val="90000"/>
              </a:lnSpc>
              <a:spcBef>
                <a:spcPct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Компетенции НИ ИрГТУ в области авиастроения, сформированные при выполнении проекта второй и развиваемые в третьей очереди Постановления Правительства РФ от 09.04.2010 № 218 в 2010-2015 г.г.</a:t>
            </a:r>
          </a:p>
        </p:txBody>
      </p:sp>
    </p:spTree>
    <p:extLst>
      <p:ext uri="{BB962C8B-B14F-4D97-AF65-F5344CB8AC3E}">
        <p14:creationId xmlns="" xmlns:p14="http://schemas.microsoft.com/office/powerpoint/2010/main" val="31516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9184</TotalTime>
  <Words>1152</Words>
  <Application>Microsoft Office PowerPoint</Application>
  <PresentationFormat>Экран (4:3)</PresentationFormat>
  <Paragraphs>172</Paragraphs>
  <Slides>17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ОАО «Научно-производственная корпорация «Иркут»</dc:title>
  <dc:creator>pashkov_ae</dc:creator>
  <cp:lastModifiedBy> </cp:lastModifiedBy>
  <cp:revision>876</cp:revision>
  <dcterms:created xsi:type="dcterms:W3CDTF">2012-04-09T23:28:45Z</dcterms:created>
  <dcterms:modified xsi:type="dcterms:W3CDTF">2014-11-05T14:32:36Z</dcterms:modified>
</cp:coreProperties>
</file>