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45" r:id="rId3"/>
    <p:sldId id="544" r:id="rId4"/>
    <p:sldId id="546" r:id="rId5"/>
    <p:sldId id="538" r:id="rId6"/>
    <p:sldId id="563" r:id="rId7"/>
    <p:sldId id="549" r:id="rId8"/>
    <p:sldId id="547" r:id="rId9"/>
    <p:sldId id="548" r:id="rId10"/>
    <p:sldId id="551" r:id="rId11"/>
    <p:sldId id="557" r:id="rId12"/>
    <p:sldId id="558" r:id="rId13"/>
    <p:sldId id="559" r:id="rId14"/>
    <p:sldId id="560" r:id="rId15"/>
    <p:sldId id="561" r:id="rId16"/>
    <p:sldId id="562" r:id="rId17"/>
    <p:sldId id="566" r:id="rId18"/>
    <p:sldId id="567" r:id="rId19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14975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6" autoAdjust="0"/>
    <p:restoredTop sz="98977" autoAdjust="0"/>
  </p:normalViewPr>
  <p:slideViewPr>
    <p:cSldViewPr snapToGrid="0">
      <p:cViewPr>
        <p:scale>
          <a:sx n="90" d="100"/>
          <a:sy n="90" d="100"/>
        </p:scale>
        <p:origin x="-247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901064-AD4B-4672-B8D5-46FDE2A0680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E29693-DC10-4096-8366-76FD64AA5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66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9209EC8-F93D-4640-A6BB-A4523B84464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DC4C26-45DC-48B7-AA18-55FF2A7A3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7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7C0-9443-4253-8098-563859C6A3B0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23B8-1BEA-44C3-82E9-701127996513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21-CD3C-4DB2-93F5-7CD9E9BB5CD3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C1D8-005F-46FD-B5F7-4F7D200AA588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3F15-85E2-4250-B6FF-3A765316730D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930C-A38E-4542-AB9D-D04205D164A9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CEA-B650-463A-8589-06E7D3A13A61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D035-C7EE-4A7D-87EF-4E31EAAD9B97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CFEA-2D1E-400D-8860-465A0B738BA0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85DE-FA6B-4CC5-A5E0-FB411DB485BC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EBBD-6DA8-4C81-A7C0-71B8AAAC514B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E9D0-C9A1-4A99-B590-142279ECAC8D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223" y="1477926"/>
            <a:ext cx="8867554" cy="389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МЕТОДОВ НЕРАЗРУШАЮЩЕГО КОНТРОЛЯ ОСТАТОЧНЫХ НАПРЯЖЕНИЙ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КОНТРОЛЕ ПРОЦЕССА УПРОЧНЯЮЩЕЙ ОБКАТКИ АВИАЦИОННЫХ БОЛТОВ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 smtClean="0">
                <a:latin typeface="Times New Roman" pitchFamily="18" charset="0"/>
                <a:cs typeface="Times New Roman" pitchFamily="18" charset="0"/>
              </a:rPr>
            </a:b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Николаева Елена Павловна</a:t>
            </a:r>
          </a:p>
          <a:p>
            <a:pPr algn="ctr">
              <a:lnSpc>
                <a:spcPct val="120000"/>
              </a:lnSpc>
              <a:defRPr/>
            </a:pP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Национальный исследовательский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Иркутский государственный технический университет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измерения тон в КПО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25303" y="1600200"/>
            <a:ext cx="844167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Излучение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Cr-K</a:t>
            </a: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5,5 мА</a:t>
            </a: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отражения, 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 - 156,4°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измерения ТОН в канавках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3-хосный анализ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Э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кспозиция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сек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Наклоны – 7/7, угол наклона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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±45°, поворот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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Коллиматор – 1 мм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Юнга –190 000  МПа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Пуассона – 0,3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расчета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correlation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Метод измерения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ТОН в галтелях - 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8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0"/>
          <a:stretch/>
        </p:blipFill>
        <p:spPr>
          <a:xfrm>
            <a:off x="5309498" y="1493873"/>
            <a:ext cx="3217799" cy="4871595"/>
          </a:xfrm>
        </p:spPr>
      </p:pic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340248" y="1600200"/>
            <a:ext cx="47846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намагничивания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0,1…1000 Гц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намагничивания: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0…16 В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Частотные фильтры, кГц 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10…70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70…200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200…450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ViewScan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 ШУМОВ 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РКГАУЗЕНА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Rollscan-300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69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ИЗМЕРИТЕЛЬНЫЙ СТЕНД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CAMSCAN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100-2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9" y="1712155"/>
            <a:ext cx="6953693" cy="4339792"/>
          </a:xfrm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63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 шумов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аркгаузена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КПО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457200" y="141815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датчика при измерении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галтели КПО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r="12851"/>
          <a:stretch/>
        </p:blipFill>
        <p:spPr>
          <a:xfrm>
            <a:off x="924256" y="2647508"/>
            <a:ext cx="3456359" cy="2552638"/>
          </a:xfrm>
        </p:spPr>
      </p:pic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4645025" y="1407517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результатов на экране осциллографа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6" b="11885"/>
          <a:stretch/>
        </p:blipFill>
        <p:spPr>
          <a:xfrm>
            <a:off x="5135526" y="2134071"/>
            <a:ext cx="3211032" cy="4097417"/>
          </a:xfrm>
        </p:spPr>
      </p:pic>
      <p:pic>
        <p:nvPicPr>
          <p:cNvPr id="7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04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измерения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аркгаузена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КПО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31597" y="2046787"/>
            <a:ext cx="4045719" cy="32057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намагничивания – 140 Гц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Намагничивающее напряжение – 3,4 В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 частот – 70…200  кГц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образца на 360° вокруг оси при изменении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4658833" y="2127348"/>
            <a:ext cx="4208145" cy="30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3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измерения ТОН и ШБ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канавках КПО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786585"/>
              </p:ext>
            </p:extLst>
          </p:nvPr>
        </p:nvGraphicFramePr>
        <p:xfrm>
          <a:off x="457200" y="1727796"/>
          <a:ext cx="8229600" cy="1981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22474"/>
                <a:gridCol w="1569366"/>
                <a:gridCol w="1645920"/>
                <a:gridCol w="1645920"/>
                <a:gridCol w="164592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Измеряемый параметр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Усилие обкатки, кгс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обкатки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max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-60…-152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-302…-328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-299…-367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-365…-442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-343…-467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-710…-768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-770…-784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-748…-778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378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измерения ТОН и ШБ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галтелях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011575"/>
              </p:ext>
            </p:extLst>
          </p:nvPr>
        </p:nvGraphicFramePr>
        <p:xfrm>
          <a:off x="457200" y="1802227"/>
          <a:ext cx="8229600" cy="1981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22474"/>
                <a:gridCol w="1569366"/>
                <a:gridCol w="1645920"/>
                <a:gridCol w="1645920"/>
                <a:gridCol w="164592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Измеряемый параметр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Усилие обкатки, кгс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обкатки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max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14…42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…442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-47…-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…-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…-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…-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37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Полученные исследования КПО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позволяют сделать вывод о пригодности метода шумов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Баркгаузена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 исследованию авиационных болтов из стали 13Х15Н4АМ3-Ш (ВНС-5)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совокупности с РСА, метод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измерения шумов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Баркгаузена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позволяет реализовывать объективный контроль упрочняемых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поверхностно-пластической деформацией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изделий, для которых традиционно использовались косвенные или разрушающие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75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92056"/>
            <a:ext cx="8229600" cy="323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13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47" y="1660689"/>
            <a:ext cx="4038600" cy="4075908"/>
          </a:xfrm>
        </p:spPr>
      </p:pic>
      <p:sp>
        <p:nvSpPr>
          <p:cNvPr id="11" name="Текст 14"/>
          <p:cNvSpPr txBox="1">
            <a:spLocks/>
          </p:cNvSpPr>
          <p:nvPr/>
        </p:nvSpPr>
        <p:spPr>
          <a:xfrm>
            <a:off x="4646602" y="1418150"/>
            <a:ext cx="4040188" cy="485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181" y="1640941"/>
            <a:ext cx="40829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Материал:   </a:t>
            </a: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Высокопрочная сталь 13Х15Н4АМ3-Ш (ВНС-5)</a:t>
            </a:r>
          </a:p>
          <a:p>
            <a:pPr>
              <a:defRPr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Упрочнение: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термическая 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обработка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обкатка 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роликами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tabLst>
                <a:tab pos="180975" algn="l"/>
              </a:tabLst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Усилие обкатки, кгс: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канавки -150, 220, 300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галтели – 100, 150, 200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Время обкатки, с – 10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Частота вращения, об/мин - 30</a:t>
            </a: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13"/>
          <p:cNvSpPr>
            <a:spLocks noGrp="1"/>
          </p:cNvSpPr>
          <p:nvPr>
            <p:ph sz="half" idx="2"/>
          </p:nvPr>
        </p:nvSpPr>
        <p:spPr>
          <a:xfrm>
            <a:off x="4577316" y="6039292"/>
            <a:ext cx="4013791" cy="31062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Конструктивно-подобные образцы (КПО)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4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476665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СТАЛЬ 13Х15Н4АМ3-Ш (ВНС-5)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03411"/>
              </p:ext>
            </p:extLst>
          </p:nvPr>
        </p:nvGraphicFramePr>
        <p:xfrm>
          <a:off x="418205" y="2298563"/>
          <a:ext cx="8321758" cy="84124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58518"/>
                <a:gridCol w="1096356"/>
                <a:gridCol w="935665"/>
                <a:gridCol w="839972"/>
                <a:gridCol w="1035517"/>
                <a:gridCol w="878345"/>
                <a:gridCol w="810781"/>
                <a:gridCol w="765737"/>
                <a:gridCol w="900867"/>
              </a:tblGrid>
              <a:tr h="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Массовая доля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элемента,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0,11-0,16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14,0-15,5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4,0-5,0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2,3-2,8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0,05-0,10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83130"/>
              </p:ext>
            </p:extLst>
          </p:nvPr>
        </p:nvGraphicFramePr>
        <p:xfrm>
          <a:off x="435937" y="4515056"/>
          <a:ext cx="8346560" cy="14020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86809"/>
                <a:gridCol w="747655"/>
                <a:gridCol w="685860"/>
                <a:gridCol w="592861"/>
                <a:gridCol w="1056687"/>
                <a:gridCol w="744206"/>
                <a:gridCol w="686960"/>
                <a:gridCol w="675510"/>
                <a:gridCol w="870421"/>
                <a:gridCol w="851001"/>
                <a:gridCol w="648590"/>
              </a:tblGrid>
              <a:tr h="0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свойств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МПа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ru-RU" sz="1600" b="1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МПа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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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1С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МПа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Е/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1С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кгс/см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Е, МПа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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кг/м</a:t>
                      </a:r>
                      <a:r>
                        <a:rPr lang="ru-RU" sz="1600" b="1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1380-1600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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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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5500-6000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Текст 14"/>
          <p:cNvSpPr txBox="1">
            <a:spLocks/>
          </p:cNvSpPr>
          <p:nvPr/>
        </p:nvSpPr>
        <p:spPr>
          <a:xfrm>
            <a:off x="457199" y="1609544"/>
            <a:ext cx="8282764" cy="5382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4"/>
          <p:cNvSpPr txBox="1">
            <a:spLocks/>
          </p:cNvSpPr>
          <p:nvPr/>
        </p:nvSpPr>
        <p:spPr>
          <a:xfrm>
            <a:off x="418205" y="3792847"/>
            <a:ext cx="8282764" cy="5382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свойства и ресурсные характеристики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25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828" y="2044995"/>
            <a:ext cx="776176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РЕНТГЕНОСТРУКТУРНЫЙ АНАЛИЗ (РСА) – измерение технологических остаточных напряжений (ТОН)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ИЗМЕРЕНИЕ ШУМОВ БАРКГАУЗЕНА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ИССЛЕДОВАНИЕ МИКРОСТРУКТУРЫ</a:t>
            </a:r>
          </a:p>
          <a:p>
            <a:pPr>
              <a:defRPr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62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0"/>
            <a:ext cx="7248525" cy="133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СТАНДАРТЫ ДЛЯ  ОПРЕДЕЛЕНИЯ ТЕХНОЛОГИЧЕСКИХ   ОСТАТОЧНЫХ   НАПРЯЖЕНИЙ  МЕТОДОМ  РСА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8344" y="2105186"/>
            <a:ext cx="85937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Non-destructive Testing – Test Method for Residual Stress analysis by X-ray Diffraction.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15305:2008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XPA 09-286 AFNOR Standard 1999 /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Essais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destructifs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thodes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d’essais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l’analyse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contraintes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diffraction des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SAE standard J784a «Residual Stress Measurement by X-Ray Diffraction»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54093-2010. Колеса железнодорожного подвижного состава. Методы определения остаточных напряжений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0242" y="274637"/>
            <a:ext cx="8346558" cy="181997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между деформацией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кристаллической решетки и смещением интерференционной линии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01743" y="2812363"/>
                <a:ext cx="8027581" cy="685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ru-RU" sz="2000" b="1" i="1">
                              <a:latin typeface="Cambria Math"/>
                            </a:rPr>
                            <m:t>𝝋</m:t>
                          </m:r>
                          <m:r>
                            <a:rPr lang="ru-RU" sz="2000" b="1" i="1">
                              <a:latin typeface="Cambria Math"/>
                            </a:rPr>
                            <m:t>,</m:t>
                          </m:r>
                          <m:r>
                            <a:rPr lang="ru-RU" sz="2000" b="1" i="1">
                              <a:latin typeface="Cambria Math"/>
                            </a:rPr>
                            <m:t>𝝍</m:t>
                          </m:r>
                        </m:sub>
                      </m:sSub>
                      <m:r>
                        <a:rPr lang="ru-RU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/>
                                </a:rPr>
                                <m:t>𝝋𝝍</m:t>
                              </m:r>
                            </m:sub>
                          </m:sSub>
                          <m:r>
                            <a:rPr lang="ru-RU" sz="20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num>
                        <m:den>
                          <m:r>
                            <a:rPr lang="ru-RU" sz="2000" b="1" i="1">
                              <a:latin typeface="Cambria Math"/>
                            </a:rPr>
                            <m:t>𝒅𝒐</m:t>
                          </m:r>
                        </m:den>
                      </m:f>
                      <m:r>
                        <a:rPr lang="ru-RU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latin typeface="Cambria Math"/>
                            </a:rPr>
                            <m:t>𝝀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2000" b="1" i="1"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  <m:r>
                            <a:rPr lang="ru-RU" sz="2000" b="1" i="1">
                              <a:latin typeface="Cambria Math"/>
                            </a:rPr>
                            <m:t>𝒔𝒊𝒏</m:t>
                          </m:r>
                          <m:r>
                            <a:rPr lang="ru-RU" sz="2000" b="1" i="1">
                              <a:latin typeface="Cambria Math"/>
                            </a:rPr>
                            <m:t>𝜽</m:t>
                          </m:r>
                        </m:den>
                      </m:f>
                      <m:r>
                        <a:rPr lang="ru-RU" sz="2000" b="1" i="1">
                          <a:latin typeface="Cambria Math"/>
                        </a:rPr>
                        <m:t>−</m:t>
                      </m:r>
                      <m:r>
                        <a:rPr lang="ru-RU" sz="2000" b="1" i="1">
                          <a:latin typeface="Cambria Math"/>
                        </a:rPr>
                        <m:t>𝟏</m:t>
                      </m:r>
                      <m:r>
                        <a:rPr lang="ru-RU" sz="2000" b="1" i="1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/>
                                </a:rPr>
                                <m:t>𝝓𝝍</m:t>
                              </m:r>
                            </m:sub>
                          </m:sSub>
                          <m:r>
                            <a:rPr lang="ru-RU" sz="20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ru-RU" sz="2000" b="1" i="1">
                          <a:latin typeface="Cambria Math"/>
                        </a:rPr>
                        <m:t>∙</m:t>
                      </m:r>
                      <m:r>
                        <a:rPr lang="ru-RU" sz="2000" b="1" i="1">
                          <a:latin typeface="Cambria Math"/>
                        </a:rPr>
                        <m:t>𝒄𝒕𝒈</m:t>
                      </m:r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/>
                            </a:rPr>
                            <m:t>𝜽</m:t>
                          </m:r>
                        </m:e>
                        <m:sub>
                          <m:r>
                            <a:rPr lang="ru-RU" sz="2000" b="1" i="1"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ru-RU" sz="2000" b="1" i="1">
                          <a:latin typeface="Cambria Math"/>
                          <a:sym typeface="Symbol"/>
                        </a:rPr>
                        <m:t></m:t>
                      </m:r>
                      <m:r>
                        <a:rPr lang="ru-RU" sz="2000" b="1" i="1">
                          <a:latin typeface="Cambria Math"/>
                        </a:rPr>
                        <m:t>−</m:t>
                      </m:r>
                      <m:r>
                        <a:rPr lang="ru-RU" sz="2000" b="1" i="1">
                          <a:latin typeface="Cambria Math"/>
                        </a:rPr>
                        <m:t>𝜟𝜽</m:t>
                      </m:r>
                      <m:r>
                        <a:rPr lang="ru-RU" sz="2000" b="1" i="1">
                          <a:latin typeface="Cambria Math"/>
                        </a:rPr>
                        <m:t>𝒄𝒕𝒈</m:t>
                      </m:r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/>
                            </a:rPr>
                            <m:t>𝜽</m:t>
                          </m:r>
                        </m:e>
                        <m:sub>
                          <m:r>
                            <a:rPr lang="ru-RU" sz="2000" b="1" i="1">
                              <a:latin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01743" y="2812363"/>
                <a:ext cx="8027581" cy="685800"/>
              </a:xfrm>
              <a:blipFill rotWithShape="1">
                <a:blip r:embed="rId3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/>
          <p:nvPr/>
        </p:nvPicPr>
        <p:blipFill rotWithShape="1">
          <a:blip r:embed="rId4" cstate="print"/>
          <a:srcRect l="23776" t="3691" r="14323" b="14021"/>
          <a:stretch/>
        </p:blipFill>
        <p:spPr bwMode="auto">
          <a:xfrm>
            <a:off x="965613" y="3710763"/>
            <a:ext cx="3453153" cy="2190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бъект 13"/>
          <p:cNvSpPr>
            <a:spLocks noGrp="1"/>
          </p:cNvSpPr>
          <p:nvPr>
            <p:ph sz="half" idx="2"/>
          </p:nvPr>
        </p:nvSpPr>
        <p:spPr>
          <a:xfrm>
            <a:off x="4720151" y="4933507"/>
            <a:ext cx="3444949" cy="1084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отсчета, связанная с деталью для определения ТОН методом РСА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602331"/>
              </p:ext>
            </p:extLst>
          </p:nvPr>
        </p:nvGraphicFramePr>
        <p:xfrm>
          <a:off x="3646967" y="2149811"/>
          <a:ext cx="1701209" cy="36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7" imgW="965200" imgH="190500" progId="Equation.DSMT4">
                  <p:embed/>
                </p:oleObj>
              </mc:Choice>
              <mc:Fallback>
                <p:oleObj r:id="rId7" imgW="965200" imgH="190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967" y="2149811"/>
                        <a:ext cx="1701209" cy="364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18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РЕНТГЕНОВСКИЙ ДИФРАКТОМЕТР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«XSTRESS 3000 G3R»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998926"/>
            <a:ext cx="4114800" cy="389151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Защитный шкаф с системой сигнализации и автоматическим отключением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Гониометр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 с подвижной платформой для закрепления и перемещения образцов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 управления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силитель вращения двигателя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G3R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Xtronic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42" y="1501797"/>
            <a:ext cx="2860158" cy="4856641"/>
          </a:xfr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87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РЕНТГЕНОВСКИЙ ДИФРАКТОМЕТР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«XSTRESS 3000 G3R»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35803" y="2211584"/>
            <a:ext cx="4380606" cy="4222935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Коллиматоры – 1…5 мм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Детекторы – А и В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Дугообразный держатель детектора с угловой шкалой, 2 положения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Дуги – 50…75…100  мм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регулировки расстояния до образца – 0,003 мм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" r="22071"/>
          <a:stretch/>
        </p:blipFill>
        <p:spPr>
          <a:xfrm>
            <a:off x="447338" y="1903224"/>
            <a:ext cx="4067157" cy="3359889"/>
          </a:xfrm>
        </p:spPr>
      </p:pic>
      <p:pic>
        <p:nvPicPr>
          <p:cNvPr id="19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35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XSTRESS 3000 G3R»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87076" y="1685264"/>
            <a:ext cx="4274291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углов отражения 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, °: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125…162 – в стандартном режиме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105…162 – расширенном режиме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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наклон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max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- ±60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-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оцилляция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- 0±6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Диапазон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ψ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наклона, °: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±45 – стандартный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Вращение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,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колебание, пошаговое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±180°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Рентгеновская трубка с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Cr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анодом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1" r="14524" b="9519"/>
          <a:stretch/>
        </p:blipFill>
        <p:spPr>
          <a:xfrm>
            <a:off x="4593265" y="2112837"/>
            <a:ext cx="4382517" cy="3453207"/>
          </a:xfrm>
        </p:spPr>
      </p:pic>
      <p:pic>
        <p:nvPicPr>
          <p:cNvPr id="13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39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10503</TotalTime>
  <Words>769</Words>
  <Application>Microsoft Office PowerPoint</Application>
  <PresentationFormat>Экран (4:3)</PresentationFormat>
  <Paragraphs>194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Equation.DSMT4</vt:lpstr>
      <vt:lpstr>Презентация PowerPoint</vt:lpstr>
      <vt:lpstr>ОБЪЕКТ ИССЛЕДОВАНИЯ</vt:lpstr>
      <vt:lpstr>СТАЛЬ 13Х15Н4АМ3-Ш (ВНС-5)</vt:lpstr>
      <vt:lpstr>МЕТОДЫ ИССЛЕДОВАНИЯ</vt:lpstr>
      <vt:lpstr>Презентация PowerPoint</vt:lpstr>
      <vt:lpstr>Связь между деформацией  кристаллической решетки и смещением интерференционной линии </vt:lpstr>
      <vt:lpstr>РЕНТГЕНОВСКИЙ ДИФРАКТОМЕТР  «XSTRESS 3000 G3R»</vt:lpstr>
      <vt:lpstr>РЕНТГЕНОВСКИЙ ДИФРАКТОМЕТР  «XSTRESS 3000 G3R»</vt:lpstr>
      <vt:lpstr>«XSTRESS 3000 G3R»</vt:lpstr>
      <vt:lpstr>Режимы измерения тон в КПО</vt:lpstr>
      <vt:lpstr>АНАЛИЗАТОР ШУМОВ БАРКГАУЗЕНА  «Rollscan-300»</vt:lpstr>
      <vt:lpstr>ИЗМЕРИТЕЛЬНЫЙ СТЕНД  «CAMSCAN 100-2LD» </vt:lpstr>
      <vt:lpstr>Измерение  шумов  Баркгаузена в КПО</vt:lpstr>
      <vt:lpstr>Параметры измерения  шумов Баркгаузена в КПО</vt:lpstr>
      <vt:lpstr>Результаты измерения ТОН и ШБ  в канавках КПО</vt:lpstr>
      <vt:lpstr>Результаты измерения ТОН и ШБ  в галтелях  КПО</vt:lpstr>
      <vt:lpstr>ВЫВОДЫ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«Научно-производственная корпорация «Иркут»</dc:title>
  <dc:creator>pashkov_ae</dc:creator>
  <cp:lastModifiedBy>user</cp:lastModifiedBy>
  <cp:revision>937</cp:revision>
  <dcterms:created xsi:type="dcterms:W3CDTF">2012-04-09T23:28:45Z</dcterms:created>
  <dcterms:modified xsi:type="dcterms:W3CDTF">2014-11-07T05:03:07Z</dcterms:modified>
</cp:coreProperties>
</file>