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36" r:id="rId3"/>
    <p:sldId id="538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8" r:id="rId13"/>
    <p:sldId id="549" r:id="rId14"/>
    <p:sldId id="551" r:id="rId15"/>
    <p:sldId id="554" r:id="rId16"/>
    <p:sldId id="552" r:id="rId17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14975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8977" autoAdjust="0"/>
  </p:normalViewPr>
  <p:slideViewPr>
    <p:cSldViewPr snapToGrid="0">
      <p:cViewPr>
        <p:scale>
          <a:sx n="71" d="100"/>
          <a:sy n="71" d="100"/>
        </p:scale>
        <p:origin x="-486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3901064-AD4B-4672-B8D5-46FDE2A0680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E29693-DC10-4096-8366-76FD64A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9209EC8-F93D-4640-A6BB-A4523B84464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DC4C26-45DC-48B7-AA18-55FF2A7A3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7C0-9443-4253-8098-563859C6A3B0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23B8-1BEA-44C3-82E9-701127996513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21-CD3C-4DB2-93F5-7CD9E9BB5CD3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C1D8-005F-46FD-B5F7-4F7D200AA588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3F15-85E2-4250-B6FF-3A765316730D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930C-A38E-4542-AB9D-D04205D164A9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CEA-B650-463A-8589-06E7D3A13A61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D035-C7EE-4A7D-87EF-4E31EAAD9B97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CFEA-2D1E-400D-8860-465A0B738BA0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85DE-FA6B-4CC5-A5E0-FB411DB485BC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EBBD-6DA8-4C81-A7C0-71B8AAAC514B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E9D0-C9A1-4A99-B590-142279ECAC8D}" type="datetime1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emf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tiff"/><Relationship Id="rId4" Type="http://schemas.openxmlformats.org/officeDocument/2006/relationships/image" Target="../media/image2.wmf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image" Target="../media/image38.jpeg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8223" y="1262774"/>
            <a:ext cx="8867554" cy="432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ТЕХНОЛОГИЧЕСКИЙ КОМПЛЕКС </a:t>
            </a:r>
            <a:endParaRPr lang="en-US" sz="28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kern="0" spc="22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sz="2800" b="1" kern="0" spc="2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spc="220" dirty="0" smtClean="0">
                <a:latin typeface="Times New Roman" pitchFamily="18" charset="0"/>
                <a:cs typeface="Times New Roman" pitchFamily="18" charset="0"/>
              </a:rPr>
              <a:t>КОМБИНИРОВАННОГО </a:t>
            </a: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ФОРМООБРАЗОВАНИЯ-УПРОЧНЕНИЯ ДЛИННОМЕРНЫХ ПАНЕЛЕЙ И ОБШИВОК </a:t>
            </a:r>
            <a:endParaRPr lang="en-US" sz="28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НА БАЗЕ ОТЕЧЕСТВЕННОГО ОБОРУДОВАНИЯ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 smtClean="0">
                <a:latin typeface="Times New Roman" pitchFamily="18" charset="0"/>
                <a:cs typeface="Times New Roman" pitchFamily="18" charset="0"/>
              </a:rPr>
            </a:b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Пашков Андрей Евгеньевич</a:t>
            </a:r>
          </a:p>
          <a:p>
            <a:pPr algn="ctr">
              <a:lnSpc>
                <a:spcPct val="120000"/>
              </a:lnSpc>
              <a:defRPr/>
            </a:pP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Национальный исследовательский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Иркутский государственный технический университет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10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2936" y="1122555"/>
            <a:ext cx="8208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Зачистка после дробеударного формообразования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523634" y="6037016"/>
            <a:ext cx="1754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Sonaca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www.sonacamontreal.com/sites/default/files/usine2.jpg"/>
          <p:cNvPicPr>
            <a:picLocks noChangeAspect="1"/>
          </p:cNvPicPr>
          <p:nvPr/>
        </p:nvPicPr>
        <p:blipFill>
          <a:blip r:embed="rId5" cstate="print"/>
          <a:srcRect b="6329"/>
          <a:stretch>
            <a:fillRect/>
          </a:stretch>
        </p:blipFill>
        <p:spPr bwMode="auto">
          <a:xfrm>
            <a:off x="699096" y="1539192"/>
            <a:ext cx="7419975" cy="457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78939" y="6037016"/>
            <a:ext cx="2071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Boeing Company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patentimages.storage.googleapis.com/pages/US4461124-3.png"/>
          <p:cNvPicPr>
            <a:picLocks noChangeAspect="1" noChangeArrowheads="1"/>
          </p:cNvPicPr>
          <p:nvPr/>
        </p:nvPicPr>
        <p:blipFill>
          <a:blip r:embed="rId6" cstate="print"/>
          <a:srcRect l="21038" t="12381" r="13200" b="31827"/>
          <a:stretch>
            <a:fillRect/>
          </a:stretch>
        </p:blipFill>
        <p:spPr bwMode="auto">
          <a:xfrm>
            <a:off x="373251" y="3258800"/>
            <a:ext cx="2292824" cy="2857475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961583" y="40934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ТЕХНОЛОГИЯ ФОРМООБРАЗОВАНИЯ ПАНЕЛЕЙ И ОБШИВОК,  ПРИМЕНЯЕМАЯ ЗА РУБЕЖОМ  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11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584168" y="1585780"/>
          <a:ext cx="3189287" cy="1528762"/>
        </p:xfrm>
        <a:graphic>
          <a:graphicData uri="http://schemas.openxmlformats.org/presentationml/2006/ole">
            <p:oleObj spid="_x0000_s1026" name="Picture" r:id="rId6" imgW="4404960" imgH="2359080" progId="Word.Picture.8">
              <p:embed/>
            </p:oleObj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798148" y="3050492"/>
          <a:ext cx="3049587" cy="1611312"/>
        </p:xfrm>
        <a:graphic>
          <a:graphicData uri="http://schemas.openxmlformats.org/presentationml/2006/ole">
            <p:oleObj spid="_x0000_s1027" name="Picture" r:id="rId7" imgW="4140360" imgH="2179800" progId="Word.Picture.8">
              <p:embed/>
            </p:oleObj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4010539" y="1543950"/>
          <a:ext cx="4582930" cy="4561367"/>
        </p:xfrm>
        <a:graphic>
          <a:graphicData uri="http://schemas.openxmlformats.org/presentationml/2006/ole">
            <p:oleObj spid="_x0000_s1028" name="Picture" r:id="rId8" imgW="5034960" imgH="3439800" progId="Word.Picture.8">
              <p:embed/>
            </p:oleObj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571503" y="4615797"/>
          <a:ext cx="3189288" cy="1528763"/>
        </p:xfrm>
        <a:graphic>
          <a:graphicData uri="http://schemas.openxmlformats.org/presentationml/2006/ole">
            <p:oleObj spid="_x0000_s1029" name="Picture" r:id="rId9" imgW="4404960" imgH="2359800" progId="Word.Picture.8">
              <p:embed/>
            </p:oleObj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66818" y="3058720"/>
            <a:ext cx="223992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Раскатка рёбер панелей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65610" y="3075042"/>
            <a:ext cx="3045157" cy="1424764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65610" y="1575848"/>
            <a:ext cx="3045157" cy="1424764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233381" y="1518211"/>
            <a:ext cx="19563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 Гибка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обшивок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65610" y="4574233"/>
            <a:ext cx="3045157" cy="133462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066818" y="4557908"/>
            <a:ext cx="223992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 err="1" smtClean="0">
                <a:latin typeface="Garamond" pitchFamily="18" charset="0"/>
              </a:rPr>
              <a:t>Дробеобработка</a:t>
            </a:r>
            <a:endParaRPr lang="ru-RU" sz="1600" b="1" dirty="0" smtClean="0">
              <a:latin typeface="Garamond" pitchFamily="18" charset="0"/>
            </a:endParaRP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20746155">
            <a:off x="1749208" y="3515663"/>
            <a:ext cx="53975" cy="727075"/>
            <a:chOff x="4996" y="3386"/>
            <a:chExt cx="86" cy="1145"/>
          </a:xfrm>
        </p:grpSpPr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5081" y="3386"/>
              <a:ext cx="1" cy="5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H="1" flipV="1">
              <a:off x="4996" y="3782"/>
              <a:ext cx="78" cy="1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5001" y="3797"/>
              <a:ext cx="1" cy="7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619341" y="2161930"/>
            <a:ext cx="27271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R</a:t>
            </a:r>
            <a:r>
              <a:rPr kumimoji="0" lang="ru-RU" sz="16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2591728" y="2071480"/>
            <a:ext cx="46037" cy="638175"/>
            <a:chOff x="4533" y="5673"/>
            <a:chExt cx="71" cy="1006"/>
          </a:xfrm>
        </p:grpSpPr>
        <p:sp>
          <p:nvSpPr>
            <p:cNvPr id="25" name="Line 16"/>
            <p:cNvSpPr>
              <a:spLocks noChangeShapeType="1"/>
            </p:cNvSpPr>
            <p:nvPr/>
          </p:nvSpPr>
          <p:spPr bwMode="auto">
            <a:xfrm rot="20874576" flipV="1">
              <a:off x="4570" y="6170"/>
              <a:ext cx="1" cy="5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rot="-725424">
              <a:off x="4533" y="6173"/>
              <a:ext cx="71" cy="1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rot="20874576" flipV="1">
              <a:off x="4546" y="5673"/>
              <a:ext cx="0" cy="6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864430" y="4075795"/>
            <a:ext cx="27271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R</a:t>
            </a:r>
            <a:r>
              <a:rPr kumimoji="0" lang="ru-RU" sz="16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9" name="Group 10"/>
          <p:cNvGrpSpPr>
            <a:grpSpLocks/>
          </p:cNvGrpSpPr>
          <p:nvPr/>
        </p:nvGrpSpPr>
        <p:grpSpPr bwMode="auto">
          <a:xfrm rot="20746155">
            <a:off x="2174510" y="5110539"/>
            <a:ext cx="53975" cy="727075"/>
            <a:chOff x="4996" y="3386"/>
            <a:chExt cx="86" cy="1145"/>
          </a:xfrm>
        </p:grpSpPr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5081" y="3386"/>
              <a:ext cx="1" cy="5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 flipH="1" flipV="1">
              <a:off x="4996" y="3782"/>
              <a:ext cx="78" cy="1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5001" y="3797"/>
              <a:ext cx="1" cy="7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236569" y="5511184"/>
            <a:ext cx="27271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R</a:t>
            </a:r>
            <a:r>
              <a:rPr lang="ru-RU" sz="1600" b="1" baseline="-25000" dirty="0" smtClean="0">
                <a:latin typeface="Garamond" pitchFamily="18" charset="0"/>
              </a:rPr>
              <a:t>2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31684" y="2288230"/>
            <a:ext cx="0" cy="29983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35932" y="3829951"/>
            <a:ext cx="229678" cy="4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35932" y="2288228"/>
            <a:ext cx="229678" cy="4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4608040" y="1916530"/>
            <a:ext cx="10096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R</a:t>
            </a:r>
            <a:r>
              <a:rPr kumimoji="0" lang="ru-RU" sz="16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2</a:t>
            </a:r>
            <a:r>
              <a:rPr kumimoji="0" lang="ru-RU" sz="1600" b="1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&lt;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R</a:t>
            </a:r>
            <a:r>
              <a:rPr kumimoji="0" lang="ru-RU" sz="16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4608040" y="3396313"/>
            <a:ext cx="7985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R</a:t>
            </a:r>
            <a:r>
              <a:rPr kumimoji="0" lang="ru-RU" sz="16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=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R</a:t>
            </a:r>
            <a:r>
              <a:rPr kumimoji="0" lang="ru-RU" sz="16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4692177" y="4783062"/>
            <a:ext cx="7985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R</a:t>
            </a:r>
            <a:r>
              <a:rPr kumimoji="0" lang="ru-RU" sz="16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2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&gt;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R</a:t>
            </a:r>
            <a:r>
              <a:rPr kumimoji="0" lang="ru-RU" sz="16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6080253" y="2046740"/>
            <a:ext cx="1054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«Бочка»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6080253" y="3673318"/>
            <a:ext cx="14700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«Цилиндр»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165978" y="5114042"/>
            <a:ext cx="1285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«Седло»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3795821" y="3528880"/>
            <a:ext cx="669851" cy="354012"/>
          </a:xfrm>
          <a:prstGeom prst="rightArrow">
            <a:avLst>
              <a:gd name="adj1" fmla="val 50000"/>
              <a:gd name="adj2" fmla="val 307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4567759" y="1565214"/>
            <a:ext cx="3980815" cy="434724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435932" y="5286611"/>
            <a:ext cx="229678" cy="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Заголовок 1"/>
          <p:cNvSpPr txBox="1">
            <a:spLocks/>
          </p:cNvSpPr>
          <p:nvPr/>
        </p:nvSpPr>
        <p:spPr bwMode="auto">
          <a:xfrm>
            <a:off x="961583" y="40934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КОМБИНИРОВАННАЯ ТЕХНОЛОГИЯ ФОРМООБРАЗОВАНИЯ ПАНЕЛЕЙ И ОБШИВОК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0266" y="4100896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700" b="1" spc="-40" dirty="0"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1700" b="1" spc="-40" dirty="0" smtClean="0">
                <a:latin typeface="Times New Roman" pitchFamily="18" charset="0"/>
                <a:cs typeface="Times New Roman" pitchFamily="18" charset="0"/>
              </a:rPr>
              <a:t>УДФ-1 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1987 г. 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ДФ-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360" y="1488314"/>
            <a:ext cx="2097405" cy="2623421"/>
          </a:xfrm>
          <a:prstGeom prst="rect">
            <a:avLst/>
          </a:prstGeom>
        </p:spPr>
      </p:pic>
      <p:pic>
        <p:nvPicPr>
          <p:cNvPr id="9" name="Рисунок 8" descr="УДФ-2.tif"/>
          <p:cNvPicPr>
            <a:picLocks noChangeAspect="1"/>
          </p:cNvPicPr>
          <p:nvPr/>
        </p:nvPicPr>
        <p:blipFill>
          <a:blip r:embed="rId6" cstate="print"/>
          <a:srcRect t="7525"/>
          <a:stretch>
            <a:fillRect/>
          </a:stretch>
        </p:blipFill>
        <p:spPr>
          <a:xfrm>
            <a:off x="2276930" y="1960810"/>
            <a:ext cx="4166400" cy="2660324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10" name="Рисунок 9" descr="P1010089.bmp"/>
          <p:cNvPicPr>
            <a:picLocks noChangeAspect="1"/>
          </p:cNvPicPr>
          <p:nvPr/>
        </p:nvPicPr>
        <p:blipFill>
          <a:blip r:embed="rId7" cstate="print">
            <a:grayscl/>
            <a:lum bright="-10000" contrast="20000"/>
          </a:blip>
          <a:srcRect t="2433" b="17425"/>
          <a:stretch>
            <a:fillRect/>
          </a:stretch>
        </p:blipFill>
        <p:spPr>
          <a:xfrm>
            <a:off x="4835716" y="3646968"/>
            <a:ext cx="4048666" cy="2433540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266950" y="4634295"/>
            <a:ext cx="29622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УДФ-2, 1991 г. 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829175" y="6091620"/>
            <a:ext cx="36671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УДФ-3, 2000 г. 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961583" y="40934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ОБОРУДОВАНИЕ ДЛЯ ФОРМООБРАЗОВАНИЯ ПАНЕЛЕЙ И ОБШИВОК,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РАЗРАБОТАННОЕ ИрГТУ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13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8223" y="5781280"/>
            <a:ext cx="88781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дробеударного формообразования и зачистки УДФ-4, 2012 г.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9" descr="IMG_528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09" y="1505844"/>
            <a:ext cx="8506243" cy="418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1583" y="40934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ОБОРУДОВАНИЕ ДЛЯ ФОРМООБРАЗОВАНИЯ ПАНЕЛЕЙ И ОБШИВОК,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РАЗРАБОТАННОЕ ИрГТУ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14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61583" y="40934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ОБОРУДОВАНИЕ ДЛЯ ФОРМООБРАЗОВАНИЯ ПАНЕЛЕЙ И ОБШИВОК,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РАЗРАБОТАННОЕ ИрГТУ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57375" y="1285875"/>
            <a:ext cx="4714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Рабочие органы установки УДФ-4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5078506" y="1519518"/>
          <a:ext cx="4185726" cy="3941482"/>
        </p:xfrm>
        <a:graphic>
          <a:graphicData uri="http://schemas.openxmlformats.org/presentationml/2006/ole">
            <p:oleObj spid="_x0000_s2050" name="AutoCAD Drawing" r:id="rId6" imgW="5095875" imgH="4791075" progId="AutoCAD.Drawing.18">
              <p:embed/>
            </p:oleObj>
          </a:graphicData>
        </a:graphic>
      </p:graphicFrame>
      <p:pic>
        <p:nvPicPr>
          <p:cNvPr id="9" name="Picture 2" descr="IMAG0758"/>
          <p:cNvPicPr>
            <a:picLocks noChangeAspect="1" noChangeArrowheads="1"/>
          </p:cNvPicPr>
          <p:nvPr/>
        </p:nvPicPr>
        <p:blipFill>
          <a:blip r:embed="rId7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307163" y="2125663"/>
            <a:ext cx="3817938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81025" y="5400675"/>
            <a:ext cx="4714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Дробеметный аппарат 3Д400М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895975" y="5400675"/>
            <a:ext cx="3248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Зачистная головка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ЗГ-3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F:\Pashkov\Документы ИрГТУ\ПП 218-3\Выставка ВУЗПРОМЭКСПО 2013\Для буклетов\По старому проекту\Слайд 18\Слайд 18.jpg"/>
          <p:cNvPicPr>
            <a:picLocks noChangeAspect="1" noChangeArrowheads="1"/>
          </p:cNvPicPr>
          <p:nvPr/>
        </p:nvPicPr>
        <p:blipFill>
          <a:blip r:embed="rId8" cstate="print"/>
          <a:srcRect r="5486"/>
          <a:stretch>
            <a:fillRect/>
          </a:stretch>
        </p:blipFill>
        <p:spPr bwMode="auto">
          <a:xfrm>
            <a:off x="226966" y="3206154"/>
            <a:ext cx="1444493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15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0852" y="1229780"/>
            <a:ext cx="4011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Установка для местного пластического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деформирования УМПД-2</a:t>
            </a:r>
          </a:p>
        </p:txBody>
      </p:sp>
      <p:pic>
        <p:nvPicPr>
          <p:cNvPr id="7" name="Picture 1" descr="F:\Pashkov\Документы ИрГТУ\ПП 218-3\Выставка ВУЗПРОМЭКСПО 2013\Для буклетов\По старому проекту\Слайд 20\IMG_5278.JPG"/>
          <p:cNvPicPr>
            <a:picLocks noChangeAspect="1" noChangeArrowheads="1"/>
          </p:cNvPicPr>
          <p:nvPr/>
        </p:nvPicPr>
        <p:blipFill>
          <a:blip r:embed="rId5" cstate="print"/>
          <a:srcRect l="15195" t="22190" r="3040" b="2925"/>
          <a:stretch>
            <a:fillRect/>
          </a:stretch>
        </p:blipFill>
        <p:spPr bwMode="auto">
          <a:xfrm>
            <a:off x="4724064" y="1801260"/>
            <a:ext cx="4063117" cy="2480800"/>
          </a:xfrm>
          <a:prstGeom prst="rect">
            <a:avLst/>
          </a:prstGeom>
          <a:noFill/>
        </p:spPr>
      </p:pic>
      <p:pic>
        <p:nvPicPr>
          <p:cNvPr id="8" name="Picture 2" descr="F:\Pashkov\Документы ИрГТУ\ПП 218-3\Выставка ВУЗПРОМЭКСПО 2013\Для буклетов\По старому проекту\Слайд 20\Слайд 20_2.jpg"/>
          <p:cNvPicPr>
            <a:picLocks noChangeAspect="1" noChangeArrowheads="1"/>
          </p:cNvPicPr>
          <p:nvPr/>
        </p:nvPicPr>
        <p:blipFill>
          <a:blip r:embed="rId6" cstate="print"/>
          <a:srcRect l="2769" t="4417" r="6851" b="4750"/>
          <a:stretch>
            <a:fillRect/>
          </a:stretch>
        </p:blipFill>
        <p:spPr bwMode="auto">
          <a:xfrm>
            <a:off x="1922460" y="4370628"/>
            <a:ext cx="1421617" cy="2016000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 l="-173" t="143" r="5596" b="239"/>
          <a:stretch>
            <a:fillRect/>
          </a:stretch>
        </p:blipFill>
        <p:spPr bwMode="auto">
          <a:xfrm>
            <a:off x="5189257" y="4397220"/>
            <a:ext cx="3597924" cy="200358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3" name="Picture 3" descr="DSCN7270"/>
          <p:cNvPicPr>
            <a:picLocks noChangeAspect="1" noChangeArrowheads="1"/>
          </p:cNvPicPr>
          <p:nvPr/>
        </p:nvPicPr>
        <p:blipFill>
          <a:blip r:embed="rId8" cstate="print"/>
          <a:srcRect l="-564" t="23506" r="3396" b="54"/>
          <a:stretch>
            <a:fillRect/>
          </a:stretch>
        </p:blipFill>
        <p:spPr bwMode="auto">
          <a:xfrm>
            <a:off x="338017" y="1800528"/>
            <a:ext cx="4205389" cy="247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 t="4776" b="5211"/>
          <a:stretch>
            <a:fillRect/>
          </a:stretch>
        </p:blipFill>
        <p:spPr bwMode="auto">
          <a:xfrm>
            <a:off x="3535443" y="4370628"/>
            <a:ext cx="1583812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779952" y="1229780"/>
            <a:ext cx="3579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Модернизированная листогибочная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машина И2222БМ </a:t>
            </a:r>
          </a:p>
        </p:txBody>
      </p:sp>
      <p:pic>
        <p:nvPicPr>
          <p:cNvPr id="16" name="Picture 1" descr="F:\Pashkov\Документы ИрГТУ\ПП 218-3\Выставка ВУЗПРОМЭКСПО 2013\Для буклетов\По старому проекту\Слайд 19\И2222Б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473" y="4370628"/>
            <a:ext cx="1425620" cy="2016000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961583" y="40934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ОБОРУДОВАНИЕ ДЛЯ ФОРМООБРАЗОВАНИЯ ПАНЕЛЕЙ И ОБШИВОК,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РАЗРАБОТАННОЕ ИрГТУ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*Представленная в рамках данной статьи работа проводится при финансовой поддержке правительства Российской Федерации (Минобрнауки России) по комплексному проекту 2012-218-03-120 «Автоматизация и повышение эффективности процессов изготовления и подготовки производства изделий авиатехники нового поколения на базе Научно-производственной корпорации «Иркут» с научным сопровождением Иркутского государственного технического университета» согласно постановлению Правительства Российской Федерации от 9 апреля 2010 г. № 218.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.istu.edu/pages/innovation/218/patent/svidetelstvo001.jpg"/>
          <p:cNvPicPr>
            <a:picLocks noChangeAspect="1" noChangeArrowheads="1"/>
          </p:cNvPicPr>
          <p:nvPr/>
        </p:nvPicPr>
        <p:blipFill>
          <a:blip r:embed="rId4" cstate="print"/>
          <a:srcRect l="5717" t="3490" r="9523" b="5143"/>
          <a:stretch>
            <a:fillRect/>
          </a:stretch>
        </p:blipFill>
        <p:spPr bwMode="auto">
          <a:xfrm>
            <a:off x="198565" y="2524153"/>
            <a:ext cx="1543948" cy="22899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6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6" name="Picture 2" descr="D:\Закачка\ICQ-прием\Пашков АЕ\Рисунок 1.jpg"/>
          <p:cNvPicPr>
            <a:picLocks noChangeAspect="1" noChangeArrowheads="1"/>
          </p:cNvPicPr>
          <p:nvPr/>
        </p:nvPicPr>
        <p:blipFill>
          <a:blip r:embed="rId7" cstate="print"/>
          <a:srcRect l="7009" t="7957" r="9705" b="8878"/>
          <a:stretch>
            <a:fillRect/>
          </a:stretch>
        </p:blipFill>
        <p:spPr bwMode="auto">
          <a:xfrm>
            <a:off x="3612071" y="1456500"/>
            <a:ext cx="5256686" cy="237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ivanov_yun\Рабочий стол\Безымянный.png"/>
          <p:cNvPicPr>
            <a:picLocks noChangeAspect="1" noChangeArrowheads="1"/>
          </p:cNvPicPr>
          <p:nvPr/>
        </p:nvPicPr>
        <p:blipFill>
          <a:blip r:embed="rId8" cstate="print"/>
          <a:srcRect l="5120" t="3320" r="5674" b="3732"/>
          <a:stretch>
            <a:fillRect/>
          </a:stretch>
        </p:blipFill>
        <p:spPr bwMode="auto">
          <a:xfrm>
            <a:off x="1493162" y="1425391"/>
            <a:ext cx="2043414" cy="341813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05772" y="1409051"/>
            <a:ext cx="121961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</a:p>
          <a:p>
            <a:pPr algn="r"/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расчета            </a:t>
            </a:r>
          </a:p>
          <a:p>
            <a:pPr algn="r"/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режимов</a:t>
            </a:r>
          </a:p>
          <a:p>
            <a:pPr algn="r"/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дробеметного </a:t>
            </a:r>
          </a:p>
          <a:p>
            <a:pPr algn="r"/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упрочнения</a:t>
            </a:r>
            <a:endParaRPr lang="ru-RU" sz="13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04180" y="4867835"/>
          <a:ext cx="6373722" cy="1559859"/>
        </p:xfrm>
        <a:graphic>
          <a:graphicData uri="http://schemas.openxmlformats.org/presentationml/2006/ole">
            <p:oleObj spid="_x0000_s3074" name="Picture" r:id="rId9" imgW="6272334" imgH="1677187" progId="Word.Picture.8">
              <p:embed/>
            </p:oleObj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3673485" y="4112197"/>
            <a:ext cx="5013316" cy="701849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комплексной технологии формообразование-зачистка-упрочнение</a:t>
            </a:r>
            <a:endParaRPr lang="en-US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961583" y="40934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ДРОБЕМЕТНОЕ УПРОЧНЕНИЕ ДЛИННОМЕРНЫХ ПАНЕЛЕЙ И ОБШИВОК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spc="100" dirty="0" smtClean="0">
                <a:latin typeface="Times New Roman" pitchFamily="18" charset="0"/>
                <a:cs typeface="Times New Roman" pitchFamily="18" charset="0"/>
              </a:rPr>
              <a:t>ОБВОДООБРАЗУЮЩИЕ ДЕТАЛИ  </a:t>
            </a:r>
            <a:br>
              <a:rPr lang="ru-RU" sz="2400" b="1" spc="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100" dirty="0" smtClean="0">
                <a:latin typeface="Times New Roman" pitchFamily="18" charset="0"/>
                <a:cs typeface="Times New Roman" pitchFamily="18" charset="0"/>
              </a:rPr>
              <a:t>ЛЕТАТЕЛЬНЫХ АППАРАТОВ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51100" y="1721977"/>
            <a:ext cx="60737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Монолитно-фрезерованная панель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457200" y="2042652"/>
            <a:ext cx="8369300" cy="1404938"/>
            <a:chOff x="288" y="2452"/>
            <a:chExt cx="5272" cy="885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 cstate="print">
              <a:lum contrast="10000"/>
            </a:blip>
            <a:srcRect t="33966" b="43390"/>
            <a:stretch>
              <a:fillRect/>
            </a:stretch>
          </p:blipFill>
          <p:spPr bwMode="auto">
            <a:xfrm flipV="1">
              <a:off x="288" y="2452"/>
              <a:ext cx="5272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8"/>
            <p:cNvGrpSpPr>
              <a:grpSpLocks noChangeAspect="1"/>
            </p:cNvGrpSpPr>
            <p:nvPr/>
          </p:nvGrpSpPr>
          <p:grpSpPr bwMode="auto">
            <a:xfrm>
              <a:off x="3001" y="2793"/>
              <a:ext cx="2335" cy="420"/>
              <a:chOff x="2365" y="8986"/>
              <a:chExt cx="4376" cy="808"/>
            </a:xfrm>
          </p:grpSpPr>
          <p:pic>
            <p:nvPicPr>
              <p:cNvPr id="17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2365" y="9306"/>
                <a:ext cx="437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721" y="8986"/>
                <a:ext cx="486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 sz="1400"/>
              </a:p>
            </p:txBody>
          </p:sp>
        </p:grpSp>
      </p:grpSp>
      <p:pic>
        <p:nvPicPr>
          <p:cNvPr id="19" name="Picture 12" descr="T7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 l="4541" t="49261" r="4111" b="34036"/>
          <a:stretch>
            <a:fillRect/>
          </a:stretch>
        </p:blipFill>
        <p:spPr bwMode="auto">
          <a:xfrm>
            <a:off x="628650" y="5043027"/>
            <a:ext cx="80105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162050" y="4452477"/>
            <a:ext cx="7362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Обшивка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монолитно-сборной панели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" y="1419011"/>
            <a:ext cx="757078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42261" y="4313918"/>
            <a:ext cx="84661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Компании, 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специализирующиеся   в области дробеударного </a:t>
            </a: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формообразования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peen forming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США</a:t>
            </a: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>		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Metal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Improvement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Company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,  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Wheelabrator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</a:p>
          <a:p>
            <a:pPr lvl="2">
              <a:tabLst>
                <a:tab pos="180975" algn="l"/>
              </a:tabLst>
              <a:defRPr/>
            </a:pP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Aerostructures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Vought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Aircraft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Division</a:t>
            </a:r>
            <a:endParaRPr lang="ru-RU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Канада</a:t>
            </a: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Sonaca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Group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Aerosphere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Inc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>, NMF </a:t>
            </a:r>
            <a:r>
              <a:rPr lang="en-US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Formax</a:t>
            </a: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> Ltd.</a:t>
            </a:r>
            <a:endParaRPr lang="ru-RU" sz="2000" b="1" dirty="0" err="1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Германия</a:t>
            </a: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Rosler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, KSA (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Kugelstrahlzentrum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Aachen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60852" y="3015375"/>
            <a:ext cx="1288623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KSA, 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Company </a:t>
            </a:r>
            <a:endParaRPr lang="ru-RU" sz="1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Presentation</a:t>
            </a:r>
            <a:endParaRPr lang="ru-RU" sz="1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2008 г.</a:t>
            </a:r>
            <a:endParaRPr lang="ru-RU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3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961583" y="40934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ТЕХНОЛОГИЯ ФОРМООБРАЗОВАНИЯ ПАНЕЛЕЙ И ОБШИВОК,  ПРИМЕНЯЕМАЯ ЗА РУБЕЖОМ  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4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937" y="1599578"/>
            <a:ext cx="6016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937" y="4215778"/>
            <a:ext cx="6018213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445012" y="2448890"/>
            <a:ext cx="22002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Линейчатая поверхность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445012" y="4792040"/>
            <a:ext cx="22002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Область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перегиба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6778262" y="2502865"/>
            <a:ext cx="514350" cy="3810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6778262" y="4817440"/>
            <a:ext cx="514350" cy="381000"/>
          </a:xfrm>
          <a:prstGeom prst="left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0"/>
          <p:cNvSpPr>
            <a:spLocks noChangeArrowheads="1"/>
          </p:cNvSpPr>
          <p:nvPr/>
        </p:nvSpPr>
        <p:spPr bwMode="auto">
          <a:xfrm>
            <a:off x="6800487" y="5661990"/>
            <a:ext cx="2024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NMF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Formax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Ltd.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03872" y="987044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Дробеударное формообразование панелей 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peen forming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961583" y="40934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ТЕХНОЛОГИЯ ФОРМООБРАЗОВАНИЯ ПАНЕЛЕЙ И ОБШИВОК,  ПРИМЕНЯЕМАЯ ЗА РУБЕЖОМ  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5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9" name="Picture 21" descr="2"/>
          <p:cNvPicPr>
            <a:picLocks noChangeAspect="1" noChangeArrowheads="1"/>
          </p:cNvPicPr>
          <p:nvPr/>
        </p:nvPicPr>
        <p:blipFill>
          <a:blip r:embed="rId5" cstate="print"/>
          <a:srcRect l="797" t="1662" r="246" b="58232"/>
          <a:stretch>
            <a:fillRect/>
          </a:stretch>
        </p:blipFill>
        <p:spPr bwMode="auto">
          <a:xfrm>
            <a:off x="4132263" y="3562732"/>
            <a:ext cx="447675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3588" y="4604132"/>
            <a:ext cx="3184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endParaRPr lang="en-US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962275" y="4734307"/>
            <a:ext cx="1543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1,12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мм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0" descr="1"/>
          <p:cNvPicPr>
            <a:picLocks noChangeAspect="1" noChangeArrowheads="1"/>
          </p:cNvPicPr>
          <p:nvPr/>
        </p:nvPicPr>
        <p:blipFill>
          <a:blip r:embed="rId6" cstate="print"/>
          <a:srcRect l="2084" t="1427" r="2779" b="60194"/>
          <a:stretch>
            <a:fillRect/>
          </a:stretch>
        </p:blipFill>
        <p:spPr bwMode="auto">
          <a:xfrm>
            <a:off x="458788" y="1811771"/>
            <a:ext cx="470535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1350" y="2367759"/>
            <a:ext cx="1349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3,2 мм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127592" y="6156707"/>
            <a:ext cx="88781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Vaccari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John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Peen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forming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enters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Machinist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1985. – P. 91-94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248275" y="2486822"/>
            <a:ext cx="3638550" cy="647700"/>
          </a:xfrm>
          <a:prstGeom prst="rect">
            <a:avLst/>
          </a:prstGeom>
          <a:noFill/>
          <a:ln w="1587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Отклонение контура 1,3 мм </a:t>
            </a:r>
          </a:p>
          <a:p>
            <a:pPr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приложением нагрузки 45,36 кг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89098" y="1315628"/>
            <a:ext cx="8302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Технологическая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линия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Boeing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Wheelabrator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group)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961583" y="40934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ТЕХНОЛОГИЯ ФОРМООБРАЗОВАНИЯ ПАНЕЛЕЙ И ОБШИВОК,  ПРИМЕНЯЕМАЯ ЗА РУБЕЖОМ  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6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8076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" name="Picture 30" descr="93429_013120084310_ExhibitP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" y="1641643"/>
            <a:ext cx="53911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0" descr="Peen forming Airb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2391" y="3162293"/>
            <a:ext cx="4425359" cy="3114467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01512" y="1241214"/>
            <a:ext cx="8183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Технологическая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линия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Airbus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Metal Improvement Company)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9"/>
          <p:cNvSpPr>
            <a:spLocks noChangeArrowheads="1"/>
          </p:cNvSpPr>
          <p:nvPr/>
        </p:nvSpPr>
        <p:spPr bwMode="auto">
          <a:xfrm>
            <a:off x="6437313" y="1764723"/>
            <a:ext cx="1452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Garamond" pitchFamily="18" charset="0"/>
              </a:rPr>
              <a:t>Saturation </a:t>
            </a:r>
            <a:endParaRPr lang="ru-RU" b="1" dirty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Garamond" pitchFamily="18" charset="0"/>
              </a:rPr>
              <a:t>shot peening</a:t>
            </a:r>
            <a:endParaRPr lang="ru-RU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1981252" y="4979741"/>
            <a:ext cx="158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Garamond" pitchFamily="18" charset="0"/>
              </a:rPr>
              <a:t>Peen forming </a:t>
            </a:r>
            <a:endParaRPr lang="ru-RU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915025" y="1872673"/>
            <a:ext cx="514350" cy="381000"/>
          </a:xfrm>
          <a:prstGeom prst="leftArrow">
            <a:avLst/>
          </a:prstGeom>
          <a:solidFill>
            <a:srgbClr val="EDA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flipH="1">
            <a:off x="3494139" y="4992441"/>
            <a:ext cx="514350" cy="381000"/>
          </a:xfrm>
          <a:prstGeom prst="leftArrow">
            <a:avLst/>
          </a:prstGeom>
          <a:solidFill>
            <a:srgbClr val="EDA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961583" y="40934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ТЕХНОЛОГИЯ ФОРМООБРАЗОВАНИЯ ПАНЕЛЕЙ И ОБШИВОК,  ПРИМЕНЯЕМАЯ ЗА РУБЕЖОМ  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7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7" name="Picture 4" descr="MPF 20000"/>
          <p:cNvPicPr>
            <a:picLocks noChangeAspect="1" noChangeArrowheads="1"/>
          </p:cNvPicPr>
          <p:nvPr/>
        </p:nvPicPr>
        <p:blipFill>
          <a:blip r:embed="rId5" cstate="print"/>
          <a:srcRect b="6354"/>
          <a:stretch>
            <a:fillRect/>
          </a:stretch>
        </p:blipFill>
        <p:spPr bwMode="auto">
          <a:xfrm>
            <a:off x="748451" y="1960170"/>
            <a:ext cx="7478712" cy="387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5347" y="1223928"/>
            <a:ext cx="8183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Установка для дробеударного формообразования и упрочнения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MPF 15000/2500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Wheelabrator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group)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27591" y="5902526"/>
            <a:ext cx="8878186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XAIC China Buys Wing Peening Machine from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Wheelabrator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Group // Thursday, June 07, 2007 by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Wheelabrator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Group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961583" y="40934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ТЕХНОЛОГИЯ ФОРМООБРАЗОВАНИЯ ПАНЕЛЕЙ И ОБШИВОК,  ПРИМЕНЯЕМАЯ ЗА РУБЕЖОМ  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8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82553" y="3885612"/>
          <a:ext cx="6534151" cy="2028825"/>
        </p:xfrm>
        <a:graphic>
          <a:graphicData uri="http://schemas.openxmlformats.org/drawingml/2006/table">
            <a:tbl>
              <a:tblPr/>
              <a:tblGrid>
                <a:gridCol w="713213"/>
                <a:gridCol w="709727"/>
                <a:gridCol w="680561"/>
                <a:gridCol w="676394"/>
                <a:gridCol w="777307"/>
                <a:gridCol w="681508"/>
                <a:gridCol w="1550510"/>
                <a:gridCol w="744931"/>
              </a:tblGrid>
              <a:tr h="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Средняя толщина полотна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Отклонение контура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Допустимая нагрузка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Свободное состояние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Нагруженное состояние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дюйм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дюйм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дюйм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фунтов/дюйм</a:t>
                      </a:r>
                      <a:r>
                        <a:rPr lang="ru-RU" sz="16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кг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/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см</a:t>
                      </a:r>
                      <a:r>
                        <a:rPr lang="ru-RU" sz="16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6,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4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1,05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0,375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0,375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6,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4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0,030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8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&gt;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&gt;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6,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4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0,040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,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 descr="Aero-shot-peen-forming"/>
          <p:cNvPicPr>
            <a:picLocks noChangeAspect="1" noChangeArrowheads="1"/>
          </p:cNvPicPr>
          <p:nvPr/>
        </p:nvPicPr>
        <p:blipFill>
          <a:blip r:embed="rId5" cstate="print"/>
          <a:srcRect t="4036" b="8322"/>
          <a:stretch>
            <a:fillRect/>
          </a:stretch>
        </p:blipFill>
        <p:spPr bwMode="auto">
          <a:xfrm>
            <a:off x="482453" y="1669324"/>
            <a:ext cx="4670425" cy="202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 t="4039" b="7798"/>
          <a:stretch>
            <a:fillRect/>
          </a:stretch>
        </p:blipFill>
        <p:spPr bwMode="auto">
          <a:xfrm>
            <a:off x="5244953" y="1669324"/>
            <a:ext cx="3216275" cy="203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25303" y="5887780"/>
            <a:ext cx="8181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n-US" sz="1600" b="1" kern="0" spc="-30" dirty="0" err="1">
                <a:latin typeface="Times New Roman" pitchFamily="18" charset="0"/>
                <a:ea typeface="+mj-ea"/>
                <a:cs typeface="Times New Roman" pitchFamily="18" charset="0"/>
              </a:rPr>
              <a:t>Ramati</a:t>
            </a:r>
            <a:r>
              <a:rPr lang="en-US" sz="1600" b="1" kern="0" spc="-30" dirty="0">
                <a:latin typeface="Times New Roman" pitchFamily="18" charset="0"/>
                <a:ea typeface="+mj-ea"/>
                <a:cs typeface="Times New Roman" pitchFamily="18" charset="0"/>
              </a:rPr>
              <a:t> S., </a:t>
            </a:r>
            <a:r>
              <a:rPr lang="en-US" sz="1600" b="1" kern="0" spc="-30" dirty="0" err="1">
                <a:latin typeface="Times New Roman" pitchFamily="18" charset="0"/>
                <a:ea typeface="+mj-ea"/>
                <a:cs typeface="Times New Roman" pitchFamily="18" charset="0"/>
              </a:rPr>
              <a:t>Levasseur</a:t>
            </a:r>
            <a:r>
              <a:rPr lang="en-US" sz="1600" b="1" kern="0" spc="-30" dirty="0">
                <a:latin typeface="Times New Roman" pitchFamily="18" charset="0"/>
                <a:ea typeface="+mj-ea"/>
                <a:cs typeface="Times New Roman" pitchFamily="18" charset="0"/>
              </a:rPr>
              <a:t> G., </a:t>
            </a:r>
            <a:r>
              <a:rPr lang="en-US" sz="1600" b="1" kern="0" spc="-30" dirty="0" err="1">
                <a:latin typeface="Times New Roman" pitchFamily="18" charset="0"/>
                <a:ea typeface="+mj-ea"/>
                <a:cs typeface="Times New Roman" pitchFamily="18" charset="0"/>
              </a:rPr>
              <a:t>Kennerknecht</a:t>
            </a:r>
            <a:r>
              <a:rPr lang="en-US" sz="1600" b="1" kern="0" spc="-30" dirty="0">
                <a:latin typeface="Times New Roman" pitchFamily="18" charset="0"/>
                <a:ea typeface="+mj-ea"/>
                <a:cs typeface="Times New Roman" pitchFamily="18" charset="0"/>
              </a:rPr>
              <a:t> S. Single piece wing skin utilization via advanced peen forming technology // 7-th Int. Conf. on Shot Peening. – Warsaw, Poland, 2000. – P. 207-213</a:t>
            </a:r>
            <a:endParaRPr lang="ru-RU" sz="1600" b="1" kern="0" spc="-3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177778" y="1264617"/>
            <a:ext cx="6715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kern="0" spc="30" dirty="0" smtClean="0">
                <a:latin typeface="Times New Roman" pitchFamily="18" charset="0"/>
                <a:ea typeface="+mj-ea"/>
                <a:cs typeface="Times New Roman" pitchFamily="18" charset="0"/>
              </a:rPr>
              <a:t>Контроль формы деталей</a:t>
            </a:r>
            <a:endParaRPr lang="ru-RU" sz="2000" b="1" kern="0" spc="3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961583" y="40934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ТЕХНОЛОГИЯ ФОРМООБРАЗОВАНИЯ ПАНЕЛЕЙ И ОБШИВОК,  ПРИМЕНЯЕМАЯ ЗА РУБЕЖОМ  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9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75" y="1780533"/>
            <a:ext cx="52673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1161" y="1356482"/>
            <a:ext cx="8208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Доводка контура после дробеударного формообразования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52450" y="4896796"/>
            <a:ext cx="3343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Airbus</a:t>
            </a:r>
          </a:p>
        </p:txBody>
      </p:sp>
      <p:pic>
        <p:nvPicPr>
          <p:cNvPr id="9" name="Рисунок 5" descr="DSC_0140-prcs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3875" y="3176276"/>
            <a:ext cx="4203700" cy="2847975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6929438" y="6021076"/>
            <a:ext cx="1754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Sonaca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Group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961583" y="409347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ТЕХНОЛОГИЯ ФОРМООБРАЗОВАНИЯ ПАНЕЛЕЙ И ОБШИВОК,  ПРИМЕНЯЕМАЯ ЗА РУБЕЖОМ  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9488</TotalTime>
  <Words>569</Words>
  <Application>Microsoft Office PowerPoint</Application>
  <PresentationFormat>Экран (4:3)</PresentationFormat>
  <Paragraphs>165</Paragraphs>
  <Slides>16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Picture</vt:lpstr>
      <vt:lpstr>AutoCAD Drawing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«Научно-производственная корпорация «Иркут»</dc:title>
  <dc:creator>pashkov_ae</dc:creator>
  <cp:lastModifiedBy>pashkov_ae</cp:lastModifiedBy>
  <cp:revision>879</cp:revision>
  <dcterms:created xsi:type="dcterms:W3CDTF">2012-04-09T23:28:45Z</dcterms:created>
  <dcterms:modified xsi:type="dcterms:W3CDTF">2014-11-07T02:01:41Z</dcterms:modified>
</cp:coreProperties>
</file>