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2" r:id="rId9"/>
    <p:sldId id="273" r:id="rId10"/>
    <p:sldId id="275" r:id="rId11"/>
    <p:sldId id="277" r:id="rId12"/>
    <p:sldId id="278" r:id="rId13"/>
    <p:sldId id="276" r:id="rId14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6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68F4B-308A-4E58-BF72-12C6006BAB8C}" type="doc">
      <dgm:prSet loTypeId="urn:microsoft.com/office/officeart/2005/8/layout/cycle4#1" loCatId="relationship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49BDB27-F2C7-4EC0-85EF-2EF4B84E4679}">
      <dgm:prSet phldrT="[Текст]" custT="1"/>
      <dgm:spPr/>
      <dgm:t>
        <a:bodyPr lIns="0" tIns="0" rIns="0" bIns="0"/>
        <a:lstStyle/>
        <a:p>
          <a:r>
            <a:rPr lang="ru-RU" sz="2000" b="1" dirty="0" smtClean="0"/>
            <a:t>База данных </a:t>
          </a:r>
          <a:endParaRPr lang="ru-RU" sz="2000" b="1" dirty="0"/>
        </a:p>
      </dgm:t>
    </dgm:pt>
    <dgm:pt modelId="{7C92BFF9-3393-4DF2-821D-FBD3DFB6A269}" type="parTrans" cxnId="{CA3E6CA7-C44E-4FA8-B5DA-A9660DC26E04}">
      <dgm:prSet/>
      <dgm:spPr/>
      <dgm:t>
        <a:bodyPr/>
        <a:lstStyle/>
        <a:p>
          <a:endParaRPr lang="ru-RU" sz="1400"/>
        </a:p>
      </dgm:t>
    </dgm:pt>
    <dgm:pt modelId="{D6A48420-1210-412D-BE01-8D5D44926602}" type="sibTrans" cxnId="{CA3E6CA7-C44E-4FA8-B5DA-A9660DC26E04}">
      <dgm:prSet/>
      <dgm:spPr/>
      <dgm:t>
        <a:bodyPr/>
        <a:lstStyle/>
        <a:p>
          <a:endParaRPr lang="ru-RU" sz="1400"/>
        </a:p>
      </dgm:t>
    </dgm:pt>
    <dgm:pt modelId="{C93149BB-6281-4E17-85CA-35D3A5DD2FC5}">
      <dgm:prSet phldrT="[Текст]" custT="1"/>
      <dgm:spPr/>
      <dgm:t>
        <a:bodyPr lIns="0" tIns="0" rIns="0" bIns="0"/>
        <a:lstStyle/>
        <a:p>
          <a:r>
            <a:rPr lang="ru-RU" sz="2000" b="1" dirty="0" smtClean="0"/>
            <a:t>База знаний</a:t>
          </a:r>
          <a:endParaRPr lang="ru-RU" sz="2000" b="1" dirty="0"/>
        </a:p>
      </dgm:t>
    </dgm:pt>
    <dgm:pt modelId="{D1B1BEF1-9243-472D-A1B9-A399A554E979}" type="parTrans" cxnId="{8698E930-643E-4735-8A2B-ACB6B7837002}">
      <dgm:prSet/>
      <dgm:spPr/>
      <dgm:t>
        <a:bodyPr/>
        <a:lstStyle/>
        <a:p>
          <a:endParaRPr lang="ru-RU" sz="1400"/>
        </a:p>
      </dgm:t>
    </dgm:pt>
    <dgm:pt modelId="{4B4A83DC-AEBC-4515-BE44-7767DF854A2A}" type="sibTrans" cxnId="{8698E930-643E-4735-8A2B-ACB6B7837002}">
      <dgm:prSet/>
      <dgm:spPr/>
      <dgm:t>
        <a:bodyPr/>
        <a:lstStyle/>
        <a:p>
          <a:endParaRPr lang="ru-RU" sz="1400"/>
        </a:p>
      </dgm:t>
    </dgm:pt>
    <dgm:pt modelId="{61FD1139-62E7-4198-9415-970F1AE362EA}">
      <dgm:prSet phldrT="[Текст]" custT="1"/>
      <dgm:spPr/>
      <dgm:t>
        <a:bodyPr/>
        <a:lstStyle/>
        <a:p>
          <a:r>
            <a:rPr lang="ru-RU" sz="1500" dirty="0" smtClean="0"/>
            <a:t>Технологические рекомендации</a:t>
          </a:r>
          <a:endParaRPr lang="ru-RU" sz="1500" dirty="0"/>
        </a:p>
      </dgm:t>
    </dgm:pt>
    <dgm:pt modelId="{0BABCC29-EEA8-427C-8D42-12000BD89814}" type="parTrans" cxnId="{3C5A3AF6-360E-4DE2-B490-B0FB86AFABC4}">
      <dgm:prSet/>
      <dgm:spPr/>
      <dgm:t>
        <a:bodyPr/>
        <a:lstStyle/>
        <a:p>
          <a:endParaRPr lang="ru-RU" sz="1400"/>
        </a:p>
      </dgm:t>
    </dgm:pt>
    <dgm:pt modelId="{7F290FEC-27E0-4C5E-99E8-169F7A19E4EA}" type="sibTrans" cxnId="{3C5A3AF6-360E-4DE2-B490-B0FB86AFABC4}">
      <dgm:prSet/>
      <dgm:spPr/>
      <dgm:t>
        <a:bodyPr/>
        <a:lstStyle/>
        <a:p>
          <a:endParaRPr lang="ru-RU" sz="1400"/>
        </a:p>
      </dgm:t>
    </dgm:pt>
    <dgm:pt modelId="{0C5C2C73-4444-49E7-BEA0-C619AC7D56BD}">
      <dgm:prSet phldrT="[Текст]" custT="1"/>
      <dgm:spPr/>
      <dgm:t>
        <a:bodyPr/>
        <a:lstStyle/>
        <a:p>
          <a:r>
            <a:rPr lang="ru-RU" sz="1500" dirty="0" smtClean="0"/>
            <a:t>Типовые методы изготовления  </a:t>
          </a:r>
          <a:endParaRPr lang="ru-RU" sz="1500" dirty="0"/>
        </a:p>
      </dgm:t>
    </dgm:pt>
    <dgm:pt modelId="{A804CD74-78DC-4BF9-B689-D74AA6D7BF5E}" type="parTrans" cxnId="{08E591F8-2969-4431-A4E7-F68A8F86BE27}">
      <dgm:prSet/>
      <dgm:spPr/>
      <dgm:t>
        <a:bodyPr/>
        <a:lstStyle/>
        <a:p>
          <a:endParaRPr lang="ru-RU" sz="1400"/>
        </a:p>
      </dgm:t>
    </dgm:pt>
    <dgm:pt modelId="{0A0A01C3-DD6B-4021-B095-2BCB325B2D45}" type="sibTrans" cxnId="{08E591F8-2969-4431-A4E7-F68A8F86BE27}">
      <dgm:prSet/>
      <dgm:spPr/>
      <dgm:t>
        <a:bodyPr/>
        <a:lstStyle/>
        <a:p>
          <a:endParaRPr lang="ru-RU" sz="1400"/>
        </a:p>
      </dgm:t>
    </dgm:pt>
    <dgm:pt modelId="{50F0909D-0448-4DDA-8BC3-AFFDB9261B4C}">
      <dgm:prSet phldrT="[Текст]" custT="1"/>
      <dgm:spPr/>
      <dgm:t>
        <a:bodyPr lIns="144000" tIns="0" rIns="0" bIns="0"/>
        <a:lstStyle/>
        <a:p>
          <a:r>
            <a:rPr lang="ru-RU" sz="2000" b="1" dirty="0" err="1" smtClean="0"/>
            <a:t>Техноло-гический</a:t>
          </a:r>
          <a:r>
            <a:rPr lang="ru-RU" sz="2000" b="1" dirty="0" smtClean="0"/>
            <a:t> контроль</a:t>
          </a:r>
          <a:endParaRPr lang="ru-RU" sz="2000" b="1" dirty="0"/>
        </a:p>
      </dgm:t>
    </dgm:pt>
    <dgm:pt modelId="{03D7E2D3-B1A6-4488-99D3-832EA0B1687E}" type="parTrans" cxnId="{5A28B7EE-8BCB-4307-A699-42B193A22871}">
      <dgm:prSet/>
      <dgm:spPr/>
      <dgm:t>
        <a:bodyPr/>
        <a:lstStyle/>
        <a:p>
          <a:endParaRPr lang="ru-RU"/>
        </a:p>
      </dgm:t>
    </dgm:pt>
    <dgm:pt modelId="{6911263E-0EEA-4E8D-9BB3-9F062FC688AB}" type="sibTrans" cxnId="{5A28B7EE-8BCB-4307-A699-42B193A22871}">
      <dgm:prSet/>
      <dgm:spPr/>
      <dgm:t>
        <a:bodyPr/>
        <a:lstStyle/>
        <a:p>
          <a:endParaRPr lang="ru-RU"/>
        </a:p>
      </dgm:t>
    </dgm:pt>
    <dgm:pt modelId="{1F109CF8-0811-4511-A26A-59DB69EEA29A}">
      <dgm:prSet phldrT="[Текст]" custT="1"/>
      <dgm:spPr/>
      <dgm:t>
        <a:bodyPr/>
        <a:lstStyle/>
        <a:p>
          <a:r>
            <a:rPr lang="ru-RU" sz="1500" dirty="0" smtClean="0"/>
            <a:t>Качественная оценка ТКИ</a:t>
          </a:r>
          <a:endParaRPr lang="ru-RU" sz="1500" dirty="0"/>
        </a:p>
      </dgm:t>
    </dgm:pt>
    <dgm:pt modelId="{763F85EE-D937-424B-9722-BA0CD76833DE}" type="parTrans" cxnId="{24217B94-AF7E-4F99-A818-894E02762E4E}">
      <dgm:prSet/>
      <dgm:spPr/>
      <dgm:t>
        <a:bodyPr/>
        <a:lstStyle/>
        <a:p>
          <a:endParaRPr lang="ru-RU"/>
        </a:p>
      </dgm:t>
    </dgm:pt>
    <dgm:pt modelId="{15C68C0A-7237-49C9-B9A4-AA300B7F7635}" type="sibTrans" cxnId="{24217B94-AF7E-4F99-A818-894E02762E4E}">
      <dgm:prSet/>
      <dgm:spPr/>
      <dgm:t>
        <a:bodyPr/>
        <a:lstStyle/>
        <a:p>
          <a:endParaRPr lang="ru-RU"/>
        </a:p>
      </dgm:t>
    </dgm:pt>
    <dgm:pt modelId="{0DF0E539-1C7F-41F0-B0C6-CBE7DD0DF9E7}">
      <dgm:prSet phldrT="[Текст]" custT="1"/>
      <dgm:spPr/>
      <dgm:t>
        <a:bodyPr/>
        <a:lstStyle/>
        <a:p>
          <a:r>
            <a:rPr lang="ru-RU" sz="1500" dirty="0" smtClean="0"/>
            <a:t>Количественная оценка ТКИ</a:t>
          </a:r>
          <a:endParaRPr lang="ru-RU" sz="1500" dirty="0"/>
        </a:p>
      </dgm:t>
    </dgm:pt>
    <dgm:pt modelId="{E6747D85-FA2A-4AD1-B1EA-F4E7DC8AD952}" type="parTrans" cxnId="{A375D260-5A60-4A70-9B9F-420D8E48FDEB}">
      <dgm:prSet/>
      <dgm:spPr/>
      <dgm:t>
        <a:bodyPr/>
        <a:lstStyle/>
        <a:p>
          <a:endParaRPr lang="ru-RU"/>
        </a:p>
      </dgm:t>
    </dgm:pt>
    <dgm:pt modelId="{F73ADE1E-F476-45AA-9F0E-778FBCD2436E}" type="sibTrans" cxnId="{A375D260-5A60-4A70-9B9F-420D8E48FDEB}">
      <dgm:prSet/>
      <dgm:spPr/>
      <dgm:t>
        <a:bodyPr/>
        <a:lstStyle/>
        <a:p>
          <a:endParaRPr lang="ru-RU"/>
        </a:p>
      </dgm:t>
    </dgm:pt>
    <dgm:pt modelId="{76DAD565-BD57-4076-AE19-F96F64892B45}">
      <dgm:prSet phldrT="[Текст]" custT="1"/>
      <dgm:spPr/>
      <dgm:t>
        <a:bodyPr lIns="0" tIns="0" rIns="0" bIns="0"/>
        <a:lstStyle/>
        <a:p>
          <a:r>
            <a:rPr lang="ru-RU" sz="2000" b="0" dirty="0" err="1" smtClean="0"/>
            <a:t>Информа-ционная</a:t>
          </a:r>
          <a:r>
            <a:rPr lang="ru-RU" sz="2000" b="0" dirty="0" smtClean="0"/>
            <a:t> модель изделия</a:t>
          </a:r>
          <a:endParaRPr lang="ru-RU" sz="2000" b="0" dirty="0"/>
        </a:p>
      </dgm:t>
    </dgm:pt>
    <dgm:pt modelId="{6A0118A7-F0F4-4B7D-92C0-4ED26A994BF8}" type="parTrans" cxnId="{CC2CDD17-0C59-4AC8-840C-C3E5CDE66E1D}">
      <dgm:prSet/>
      <dgm:spPr/>
      <dgm:t>
        <a:bodyPr/>
        <a:lstStyle/>
        <a:p>
          <a:endParaRPr lang="ru-RU"/>
        </a:p>
      </dgm:t>
    </dgm:pt>
    <dgm:pt modelId="{C83ADF6D-D5E0-4C39-99CB-D314F5252958}" type="sibTrans" cxnId="{CC2CDD17-0C59-4AC8-840C-C3E5CDE66E1D}">
      <dgm:prSet/>
      <dgm:spPr/>
      <dgm:t>
        <a:bodyPr/>
        <a:lstStyle/>
        <a:p>
          <a:endParaRPr lang="ru-RU"/>
        </a:p>
      </dgm:t>
    </dgm:pt>
    <dgm:pt modelId="{05E8FA46-9C64-4433-9167-D2AC13D0B601}">
      <dgm:prSet phldrT="[Текст]" custT="1"/>
      <dgm:spPr/>
      <dgm:t>
        <a:bodyPr/>
        <a:lstStyle/>
        <a:p>
          <a:r>
            <a:rPr lang="ru-RU" sz="1500" dirty="0" smtClean="0"/>
            <a:t>Образ изделия из </a:t>
          </a:r>
          <a:r>
            <a:rPr lang="en-US" sz="1500" dirty="0" smtClean="0"/>
            <a:t>NX</a:t>
          </a:r>
          <a:endParaRPr lang="ru-RU" sz="1500" dirty="0"/>
        </a:p>
      </dgm:t>
    </dgm:pt>
    <dgm:pt modelId="{E2FEC954-F47D-44BB-9EA2-8AEA4778D4DB}" type="parTrans" cxnId="{C996EA7C-0D34-49C7-9A1E-2D529A282C19}">
      <dgm:prSet/>
      <dgm:spPr/>
      <dgm:t>
        <a:bodyPr/>
        <a:lstStyle/>
        <a:p>
          <a:endParaRPr lang="ru-RU"/>
        </a:p>
      </dgm:t>
    </dgm:pt>
    <dgm:pt modelId="{70952B3D-310C-49B4-8981-A7C8C6110CC7}" type="sibTrans" cxnId="{C996EA7C-0D34-49C7-9A1E-2D529A282C19}">
      <dgm:prSet/>
      <dgm:spPr/>
      <dgm:t>
        <a:bodyPr/>
        <a:lstStyle/>
        <a:p>
          <a:endParaRPr lang="ru-RU"/>
        </a:p>
      </dgm:t>
    </dgm:pt>
    <dgm:pt modelId="{43029739-F0AE-44D4-BF87-BFE22E7BB1EC}">
      <dgm:prSet phldrT="[Текст]" custT="1"/>
      <dgm:spPr/>
      <dgm:t>
        <a:bodyPr/>
        <a:lstStyle/>
        <a:p>
          <a:r>
            <a:rPr lang="ru-RU" sz="1500" dirty="0" smtClean="0"/>
            <a:t>Эскизный проект проектируемого  изделия </a:t>
          </a:r>
          <a:endParaRPr lang="ru-RU" sz="1500" dirty="0"/>
        </a:p>
      </dgm:t>
    </dgm:pt>
    <dgm:pt modelId="{8D745124-DBD1-4A97-983A-0CF6BE09AFE8}" type="parTrans" cxnId="{A0D43D63-744F-42F3-9212-F3297AC3F342}">
      <dgm:prSet/>
      <dgm:spPr/>
      <dgm:t>
        <a:bodyPr/>
        <a:lstStyle/>
        <a:p>
          <a:endParaRPr lang="ru-RU"/>
        </a:p>
      </dgm:t>
    </dgm:pt>
    <dgm:pt modelId="{FC4DBDF4-34D6-4EAC-842B-14DE55368FAE}" type="sibTrans" cxnId="{A0D43D63-744F-42F3-9212-F3297AC3F342}">
      <dgm:prSet/>
      <dgm:spPr/>
      <dgm:t>
        <a:bodyPr/>
        <a:lstStyle/>
        <a:p>
          <a:endParaRPr lang="ru-RU"/>
        </a:p>
      </dgm:t>
    </dgm:pt>
    <dgm:pt modelId="{72C7CBA1-D253-44DE-8E1E-218F7AF571EB}">
      <dgm:prSet phldrT="[Текст]" custT="1"/>
      <dgm:spPr/>
      <dgm:t>
        <a:bodyPr/>
        <a:lstStyle/>
        <a:p>
          <a:r>
            <a:rPr lang="ru-RU" sz="1400" dirty="0" smtClean="0"/>
            <a:t>Конструктивный элемент</a:t>
          </a:r>
          <a:endParaRPr lang="ru-RU" sz="1400" dirty="0"/>
        </a:p>
      </dgm:t>
    </dgm:pt>
    <dgm:pt modelId="{C421238F-C997-4FB5-90F3-C113C40DC51E}" type="sibTrans" cxnId="{11171595-9DB8-471E-80D2-1B6A588F5748}">
      <dgm:prSet/>
      <dgm:spPr/>
      <dgm:t>
        <a:bodyPr/>
        <a:lstStyle/>
        <a:p>
          <a:endParaRPr lang="ru-RU" sz="1400"/>
        </a:p>
      </dgm:t>
    </dgm:pt>
    <dgm:pt modelId="{A90875D2-80AF-486E-B162-2027433A949B}" type="parTrans" cxnId="{11171595-9DB8-471E-80D2-1B6A588F5748}">
      <dgm:prSet/>
      <dgm:spPr/>
      <dgm:t>
        <a:bodyPr/>
        <a:lstStyle/>
        <a:p>
          <a:endParaRPr lang="ru-RU" sz="1400"/>
        </a:p>
      </dgm:t>
    </dgm:pt>
    <dgm:pt modelId="{3FC391EC-F909-438D-B5A2-669F5DA97A45}">
      <dgm:prSet custT="1"/>
      <dgm:spPr/>
      <dgm:t>
        <a:bodyPr/>
        <a:lstStyle/>
        <a:p>
          <a:r>
            <a:rPr lang="ru-RU" sz="1400" dirty="0" smtClean="0"/>
            <a:t>Тех. операция</a:t>
          </a:r>
          <a:endParaRPr lang="ru-RU" sz="1400" dirty="0"/>
        </a:p>
      </dgm:t>
    </dgm:pt>
    <dgm:pt modelId="{4E825DAD-969E-43DC-BE40-58CC410071A3}" type="parTrans" cxnId="{705DFFA7-1644-48CF-ADE2-68BC2CC1C944}">
      <dgm:prSet/>
      <dgm:spPr/>
      <dgm:t>
        <a:bodyPr/>
        <a:lstStyle/>
        <a:p>
          <a:endParaRPr lang="ru-RU"/>
        </a:p>
      </dgm:t>
    </dgm:pt>
    <dgm:pt modelId="{E0F1AB3A-F1E5-4A1D-9C65-9D8CB0CCD4FC}" type="sibTrans" cxnId="{705DFFA7-1644-48CF-ADE2-68BC2CC1C944}">
      <dgm:prSet/>
      <dgm:spPr/>
      <dgm:t>
        <a:bodyPr/>
        <a:lstStyle/>
        <a:p>
          <a:endParaRPr lang="ru-RU"/>
        </a:p>
      </dgm:t>
    </dgm:pt>
    <dgm:pt modelId="{2E511CC3-1E3B-45F1-9CB5-B472E8E4526C}">
      <dgm:prSet custT="1"/>
      <dgm:spPr/>
      <dgm:t>
        <a:bodyPr/>
        <a:lstStyle/>
        <a:p>
          <a:r>
            <a:rPr lang="ru-RU" sz="1400" dirty="0" smtClean="0"/>
            <a:t>Средства тех. оснащения </a:t>
          </a:r>
          <a:endParaRPr lang="ru-RU" sz="1400" dirty="0"/>
        </a:p>
      </dgm:t>
    </dgm:pt>
    <dgm:pt modelId="{7EB03052-643B-446F-8A05-494A7B09F30C}" type="parTrans" cxnId="{034E3B9F-C1AF-431E-9E35-7A0DD6F09882}">
      <dgm:prSet/>
      <dgm:spPr/>
      <dgm:t>
        <a:bodyPr/>
        <a:lstStyle/>
        <a:p>
          <a:endParaRPr lang="ru-RU"/>
        </a:p>
      </dgm:t>
    </dgm:pt>
    <dgm:pt modelId="{7F0F1E9A-59A9-409E-A3B2-3B237BECB43C}" type="sibTrans" cxnId="{034E3B9F-C1AF-431E-9E35-7A0DD6F09882}">
      <dgm:prSet/>
      <dgm:spPr/>
      <dgm:t>
        <a:bodyPr/>
        <a:lstStyle/>
        <a:p>
          <a:endParaRPr lang="ru-RU"/>
        </a:p>
      </dgm:t>
    </dgm:pt>
    <dgm:pt modelId="{531CC53E-EB1B-469E-B716-97C33D513701}">
      <dgm:prSet custT="1"/>
      <dgm:spPr/>
      <dgm:t>
        <a:bodyPr/>
        <a:lstStyle/>
        <a:p>
          <a:r>
            <a:rPr lang="ru-RU" sz="1400" dirty="0" smtClean="0"/>
            <a:t>Оборудование</a:t>
          </a:r>
          <a:endParaRPr lang="ru-RU" sz="1400" dirty="0"/>
        </a:p>
      </dgm:t>
    </dgm:pt>
    <dgm:pt modelId="{FCE1AC28-8F2B-404D-8EBC-9790A2349A5E}" type="parTrans" cxnId="{2B4B1410-A575-47FE-9CFE-91D8CC427544}">
      <dgm:prSet/>
      <dgm:spPr/>
      <dgm:t>
        <a:bodyPr/>
        <a:lstStyle/>
        <a:p>
          <a:endParaRPr lang="ru-RU"/>
        </a:p>
      </dgm:t>
    </dgm:pt>
    <dgm:pt modelId="{5A4540CB-478E-4FE4-8CDB-046384B580B9}" type="sibTrans" cxnId="{2B4B1410-A575-47FE-9CFE-91D8CC427544}">
      <dgm:prSet/>
      <dgm:spPr/>
      <dgm:t>
        <a:bodyPr/>
        <a:lstStyle/>
        <a:p>
          <a:endParaRPr lang="ru-RU"/>
        </a:p>
      </dgm:t>
    </dgm:pt>
    <dgm:pt modelId="{FCE346DA-207A-497E-8F45-4A6908E21996}" type="pres">
      <dgm:prSet presAssocID="{E1968F4B-308A-4E58-BF72-12C6006BAB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4B8CAF-5F10-43B3-A339-0B4AC2EC5012}" type="pres">
      <dgm:prSet presAssocID="{E1968F4B-308A-4E58-BF72-12C6006BAB8C}" presName="children" presStyleCnt="0"/>
      <dgm:spPr/>
      <dgm:t>
        <a:bodyPr/>
        <a:lstStyle/>
        <a:p>
          <a:endParaRPr lang="ru-RU"/>
        </a:p>
      </dgm:t>
    </dgm:pt>
    <dgm:pt modelId="{7698BA60-4375-4353-A334-B2110C7E2650}" type="pres">
      <dgm:prSet presAssocID="{E1968F4B-308A-4E58-BF72-12C6006BAB8C}" presName="child1group" presStyleCnt="0"/>
      <dgm:spPr/>
      <dgm:t>
        <a:bodyPr/>
        <a:lstStyle/>
        <a:p>
          <a:endParaRPr lang="ru-RU"/>
        </a:p>
      </dgm:t>
    </dgm:pt>
    <dgm:pt modelId="{21BF1041-FC71-445A-8A59-6847FB59E3AE}" type="pres">
      <dgm:prSet presAssocID="{E1968F4B-308A-4E58-BF72-12C6006BAB8C}" presName="child1" presStyleLbl="bgAcc1" presStyleIdx="0" presStyleCnt="4" custScaleX="198553" custLinFactNeighborX="-33080"/>
      <dgm:spPr/>
      <dgm:t>
        <a:bodyPr/>
        <a:lstStyle/>
        <a:p>
          <a:endParaRPr lang="ru-RU"/>
        </a:p>
      </dgm:t>
    </dgm:pt>
    <dgm:pt modelId="{EB683EB4-BF82-4064-AA5D-4AE53E5829F0}" type="pres">
      <dgm:prSet presAssocID="{E1968F4B-308A-4E58-BF72-12C6006BAB8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771FE-95F3-442A-A97E-45DE94C9A2D3}" type="pres">
      <dgm:prSet presAssocID="{E1968F4B-308A-4E58-BF72-12C6006BAB8C}" presName="child2group" presStyleCnt="0"/>
      <dgm:spPr/>
      <dgm:t>
        <a:bodyPr/>
        <a:lstStyle/>
        <a:p>
          <a:endParaRPr lang="ru-RU"/>
        </a:p>
      </dgm:t>
    </dgm:pt>
    <dgm:pt modelId="{0883B830-B465-40D5-AD2D-08307B9C6A7B}" type="pres">
      <dgm:prSet presAssocID="{E1968F4B-308A-4E58-BF72-12C6006BAB8C}" presName="child2" presStyleLbl="bgAcc1" presStyleIdx="1" presStyleCnt="4" custScaleX="200338" custLinFactNeighborX="35333"/>
      <dgm:spPr/>
      <dgm:t>
        <a:bodyPr/>
        <a:lstStyle/>
        <a:p>
          <a:endParaRPr lang="ru-RU"/>
        </a:p>
      </dgm:t>
    </dgm:pt>
    <dgm:pt modelId="{614F0FB8-F36D-49C0-AB55-A089645CABD6}" type="pres">
      <dgm:prSet presAssocID="{E1968F4B-308A-4E58-BF72-12C6006BAB8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92ADC-33F2-40D4-B07C-B6913643816A}" type="pres">
      <dgm:prSet presAssocID="{E1968F4B-308A-4E58-BF72-12C6006BAB8C}" presName="child3group" presStyleCnt="0"/>
      <dgm:spPr/>
      <dgm:t>
        <a:bodyPr/>
        <a:lstStyle/>
        <a:p>
          <a:endParaRPr lang="ru-RU"/>
        </a:p>
      </dgm:t>
    </dgm:pt>
    <dgm:pt modelId="{0CE45BBC-95C0-472E-AA5C-9A486EBE04BC}" type="pres">
      <dgm:prSet presAssocID="{E1968F4B-308A-4E58-BF72-12C6006BAB8C}" presName="child3" presStyleLbl="bgAcc1" presStyleIdx="2" presStyleCnt="4" custScaleX="195143" custLinFactNeighborX="51141" custLinFactNeighborY="1316"/>
      <dgm:spPr/>
      <dgm:t>
        <a:bodyPr/>
        <a:lstStyle/>
        <a:p>
          <a:endParaRPr lang="ru-RU"/>
        </a:p>
      </dgm:t>
    </dgm:pt>
    <dgm:pt modelId="{DB6EA6AC-CE6E-425F-A9AE-ED49322FF808}" type="pres">
      <dgm:prSet presAssocID="{E1968F4B-308A-4E58-BF72-12C6006BAB8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3EC17-194D-4825-88F7-1419495BF9A7}" type="pres">
      <dgm:prSet presAssocID="{E1968F4B-308A-4E58-BF72-12C6006BAB8C}" presName="child4group" presStyleCnt="0"/>
      <dgm:spPr/>
      <dgm:t>
        <a:bodyPr/>
        <a:lstStyle/>
        <a:p>
          <a:endParaRPr lang="ru-RU"/>
        </a:p>
      </dgm:t>
    </dgm:pt>
    <dgm:pt modelId="{F60E3130-D6F4-4A74-ABB6-6CB67DDCDFA0}" type="pres">
      <dgm:prSet presAssocID="{E1968F4B-308A-4E58-BF72-12C6006BAB8C}" presName="child4" presStyleLbl="bgAcc1" presStyleIdx="3" presStyleCnt="4" custScaleX="193314" custLinFactNeighborX="-34390" custLinFactNeighborY="1316"/>
      <dgm:spPr/>
      <dgm:t>
        <a:bodyPr/>
        <a:lstStyle/>
        <a:p>
          <a:endParaRPr lang="ru-RU"/>
        </a:p>
      </dgm:t>
    </dgm:pt>
    <dgm:pt modelId="{9F15141C-C0E8-4674-AD04-956FFC2B0E06}" type="pres">
      <dgm:prSet presAssocID="{E1968F4B-308A-4E58-BF72-12C6006BAB8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61D43-E27D-4F17-A7E1-4DD783F5ADDB}" type="pres">
      <dgm:prSet presAssocID="{E1968F4B-308A-4E58-BF72-12C6006BAB8C}" presName="childPlaceholder" presStyleCnt="0"/>
      <dgm:spPr/>
      <dgm:t>
        <a:bodyPr/>
        <a:lstStyle/>
        <a:p>
          <a:endParaRPr lang="ru-RU"/>
        </a:p>
      </dgm:t>
    </dgm:pt>
    <dgm:pt modelId="{0E1A5613-9212-42AE-9D9C-6282FFA18D35}" type="pres">
      <dgm:prSet presAssocID="{E1968F4B-308A-4E58-BF72-12C6006BAB8C}" presName="circle" presStyleCnt="0"/>
      <dgm:spPr/>
      <dgm:t>
        <a:bodyPr/>
        <a:lstStyle/>
        <a:p>
          <a:endParaRPr lang="ru-RU"/>
        </a:p>
      </dgm:t>
    </dgm:pt>
    <dgm:pt modelId="{E455996A-14A8-4529-9012-6E76F8A5DFA0}" type="pres">
      <dgm:prSet presAssocID="{E1968F4B-308A-4E58-BF72-12C6006BAB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D592A-CEFE-4587-8797-C1EF31EB45E6}" type="pres">
      <dgm:prSet presAssocID="{E1968F4B-308A-4E58-BF72-12C6006BAB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36813-F966-41F4-9559-74F0718EA65B}" type="pres">
      <dgm:prSet presAssocID="{E1968F4B-308A-4E58-BF72-12C6006BAB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EC71F-AEA6-4E0B-9A83-B6908E3D6AC7}" type="pres">
      <dgm:prSet presAssocID="{E1968F4B-308A-4E58-BF72-12C6006BAB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F72B4-BA79-48BB-A46A-089BA2E42E90}" type="pres">
      <dgm:prSet presAssocID="{E1968F4B-308A-4E58-BF72-12C6006BAB8C}" presName="quadrantPlaceholder" presStyleCnt="0"/>
      <dgm:spPr/>
      <dgm:t>
        <a:bodyPr/>
        <a:lstStyle/>
        <a:p>
          <a:endParaRPr lang="ru-RU"/>
        </a:p>
      </dgm:t>
    </dgm:pt>
    <dgm:pt modelId="{C75F6D36-C5BA-4203-AEF5-AC8203D6A998}" type="pres">
      <dgm:prSet presAssocID="{E1968F4B-308A-4E58-BF72-12C6006BAB8C}" presName="center1" presStyleLbl="fgShp" presStyleIdx="0" presStyleCnt="2"/>
      <dgm:spPr/>
      <dgm:t>
        <a:bodyPr/>
        <a:lstStyle/>
        <a:p>
          <a:endParaRPr lang="ru-RU"/>
        </a:p>
      </dgm:t>
    </dgm:pt>
    <dgm:pt modelId="{0511C65E-72AC-4293-BF06-A98472B3E4EE}" type="pres">
      <dgm:prSet presAssocID="{E1968F4B-308A-4E58-BF72-12C6006BAB8C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5C537CED-DEFC-4421-92E6-A401311FEEF7}" type="presOf" srcId="{1F109CF8-0811-4511-A26A-59DB69EEA29A}" destId="{614F0FB8-F36D-49C0-AB55-A089645CABD6}" srcOrd="1" destOrd="0" presId="urn:microsoft.com/office/officeart/2005/8/layout/cycle4#1"/>
    <dgm:cxn modelId="{FDA24A1E-8890-4983-8DF4-9BDE0DD5383D}" type="presOf" srcId="{0DF0E539-1C7F-41F0-B0C6-CBE7DD0DF9E7}" destId="{614F0FB8-F36D-49C0-AB55-A089645CABD6}" srcOrd="1" destOrd="1" presId="urn:microsoft.com/office/officeart/2005/8/layout/cycle4#1"/>
    <dgm:cxn modelId="{2B4B1410-A575-47FE-9CFE-91D8CC427544}" srcId="{349BDB27-F2C7-4EC0-85EF-2EF4B84E4679}" destId="{531CC53E-EB1B-469E-B716-97C33D513701}" srcOrd="3" destOrd="0" parTransId="{FCE1AC28-8F2B-404D-8EBC-9790A2349A5E}" sibTransId="{5A4540CB-478E-4FE4-8CDB-046384B580B9}"/>
    <dgm:cxn modelId="{CA3E6CA7-C44E-4FA8-B5DA-A9660DC26E04}" srcId="{E1968F4B-308A-4E58-BF72-12C6006BAB8C}" destId="{349BDB27-F2C7-4EC0-85EF-2EF4B84E4679}" srcOrd="2" destOrd="0" parTransId="{7C92BFF9-3393-4DF2-821D-FBD3DFB6A269}" sibTransId="{D6A48420-1210-412D-BE01-8D5D44926602}"/>
    <dgm:cxn modelId="{93C66207-51B3-429E-8F15-127590E8C5F4}" type="presOf" srcId="{0C5C2C73-4444-49E7-BEA0-C619AC7D56BD}" destId="{9F15141C-C0E8-4674-AD04-956FFC2B0E06}" srcOrd="1" destOrd="1" presId="urn:microsoft.com/office/officeart/2005/8/layout/cycle4#1"/>
    <dgm:cxn modelId="{A375D260-5A60-4A70-9B9F-420D8E48FDEB}" srcId="{50F0909D-0448-4DDA-8BC3-AFFDB9261B4C}" destId="{0DF0E539-1C7F-41F0-B0C6-CBE7DD0DF9E7}" srcOrd="1" destOrd="0" parTransId="{E6747D85-FA2A-4AD1-B1EA-F4E7DC8AD952}" sibTransId="{F73ADE1E-F476-45AA-9F0E-778FBCD2436E}"/>
    <dgm:cxn modelId="{CC2CDD17-0C59-4AC8-840C-C3E5CDE66E1D}" srcId="{E1968F4B-308A-4E58-BF72-12C6006BAB8C}" destId="{76DAD565-BD57-4076-AE19-F96F64892B45}" srcOrd="0" destOrd="0" parTransId="{6A0118A7-F0F4-4B7D-92C0-4ED26A994BF8}" sibTransId="{C83ADF6D-D5E0-4C39-99CB-D314F5252958}"/>
    <dgm:cxn modelId="{47D5D34B-4259-41B9-9DC4-B62E2543D108}" type="presOf" srcId="{1F109CF8-0811-4511-A26A-59DB69EEA29A}" destId="{0883B830-B465-40D5-AD2D-08307B9C6A7B}" srcOrd="0" destOrd="0" presId="urn:microsoft.com/office/officeart/2005/8/layout/cycle4#1"/>
    <dgm:cxn modelId="{1C666D32-FA0A-45B8-87D7-B894FCA21CDC}" type="presOf" srcId="{0C5C2C73-4444-49E7-BEA0-C619AC7D56BD}" destId="{F60E3130-D6F4-4A74-ABB6-6CB67DDCDFA0}" srcOrd="0" destOrd="1" presId="urn:microsoft.com/office/officeart/2005/8/layout/cycle4#1"/>
    <dgm:cxn modelId="{39695C56-E312-44E3-85F3-A530C168F481}" type="presOf" srcId="{2E511CC3-1E3B-45F1-9CB5-B472E8E4526C}" destId="{DB6EA6AC-CE6E-425F-A9AE-ED49322FF808}" srcOrd="1" destOrd="2" presId="urn:microsoft.com/office/officeart/2005/8/layout/cycle4#1"/>
    <dgm:cxn modelId="{3C5A3AF6-360E-4DE2-B490-B0FB86AFABC4}" srcId="{C93149BB-6281-4E17-85CA-35D3A5DD2FC5}" destId="{61FD1139-62E7-4198-9415-970F1AE362EA}" srcOrd="0" destOrd="0" parTransId="{0BABCC29-EEA8-427C-8D42-12000BD89814}" sibTransId="{7F290FEC-27E0-4C5E-99E8-169F7A19E4EA}"/>
    <dgm:cxn modelId="{8746F697-23AC-484B-907B-9BB99218B856}" type="presOf" srcId="{43029739-F0AE-44D4-BF87-BFE22E7BB1EC}" destId="{EB683EB4-BF82-4064-AA5D-4AE53E5829F0}" srcOrd="1" destOrd="1" presId="urn:microsoft.com/office/officeart/2005/8/layout/cycle4#1"/>
    <dgm:cxn modelId="{69407B65-8864-450D-BFC9-A7BC9DFBDCAC}" type="presOf" srcId="{50F0909D-0448-4DDA-8BC3-AFFDB9261B4C}" destId="{655D592A-CEFE-4587-8797-C1EF31EB45E6}" srcOrd="0" destOrd="0" presId="urn:microsoft.com/office/officeart/2005/8/layout/cycle4#1"/>
    <dgm:cxn modelId="{5A28B7EE-8BCB-4307-A699-42B193A22871}" srcId="{E1968F4B-308A-4E58-BF72-12C6006BAB8C}" destId="{50F0909D-0448-4DDA-8BC3-AFFDB9261B4C}" srcOrd="1" destOrd="0" parTransId="{03D7E2D3-B1A6-4488-99D3-832EA0B1687E}" sibTransId="{6911263E-0EEA-4E8D-9BB3-9F062FC688AB}"/>
    <dgm:cxn modelId="{24217B94-AF7E-4F99-A818-894E02762E4E}" srcId="{50F0909D-0448-4DDA-8BC3-AFFDB9261B4C}" destId="{1F109CF8-0811-4511-A26A-59DB69EEA29A}" srcOrd="0" destOrd="0" parTransId="{763F85EE-D937-424B-9722-BA0CD76833DE}" sibTransId="{15C68C0A-7237-49C9-B9A4-AA300B7F7635}"/>
    <dgm:cxn modelId="{195C2784-54D6-48FF-881F-5D323F9D1F3B}" type="presOf" srcId="{531CC53E-EB1B-469E-B716-97C33D513701}" destId="{0CE45BBC-95C0-472E-AA5C-9A486EBE04BC}" srcOrd="0" destOrd="3" presId="urn:microsoft.com/office/officeart/2005/8/layout/cycle4#1"/>
    <dgm:cxn modelId="{C996EA7C-0D34-49C7-9A1E-2D529A282C19}" srcId="{76DAD565-BD57-4076-AE19-F96F64892B45}" destId="{05E8FA46-9C64-4433-9167-D2AC13D0B601}" srcOrd="0" destOrd="0" parTransId="{E2FEC954-F47D-44BB-9EA2-8AEA4778D4DB}" sibTransId="{70952B3D-310C-49B4-8981-A7C8C6110CC7}"/>
    <dgm:cxn modelId="{99EE6E59-B627-4C17-B019-0B36AF063244}" type="presOf" srcId="{61FD1139-62E7-4198-9415-970F1AE362EA}" destId="{9F15141C-C0E8-4674-AD04-956FFC2B0E06}" srcOrd="1" destOrd="0" presId="urn:microsoft.com/office/officeart/2005/8/layout/cycle4#1"/>
    <dgm:cxn modelId="{A10073F1-9FE5-4A5C-A94C-5903CC6CE013}" type="presOf" srcId="{2E511CC3-1E3B-45F1-9CB5-B472E8E4526C}" destId="{0CE45BBC-95C0-472E-AA5C-9A486EBE04BC}" srcOrd="0" destOrd="2" presId="urn:microsoft.com/office/officeart/2005/8/layout/cycle4#1"/>
    <dgm:cxn modelId="{EC020E75-E2C8-4E43-BB29-E5EE176BF155}" type="presOf" srcId="{05E8FA46-9C64-4433-9167-D2AC13D0B601}" destId="{21BF1041-FC71-445A-8A59-6847FB59E3AE}" srcOrd="0" destOrd="0" presId="urn:microsoft.com/office/officeart/2005/8/layout/cycle4#1"/>
    <dgm:cxn modelId="{DE1ECA9C-5AF1-4B17-B59C-7A00B84C9F0E}" type="presOf" srcId="{C93149BB-6281-4E17-85CA-35D3A5DD2FC5}" destId="{4F4EC71F-AEA6-4E0B-9A83-B6908E3D6AC7}" srcOrd="0" destOrd="0" presId="urn:microsoft.com/office/officeart/2005/8/layout/cycle4#1"/>
    <dgm:cxn modelId="{0D66BE10-9372-4235-B90C-AA8AEF439F66}" type="presOf" srcId="{349BDB27-F2C7-4EC0-85EF-2EF4B84E4679}" destId="{AB836813-F966-41F4-9559-74F0718EA65B}" srcOrd="0" destOrd="0" presId="urn:microsoft.com/office/officeart/2005/8/layout/cycle4#1"/>
    <dgm:cxn modelId="{FD809AD1-BE4F-40DE-891F-2919BFEED569}" type="presOf" srcId="{76DAD565-BD57-4076-AE19-F96F64892B45}" destId="{E455996A-14A8-4529-9012-6E76F8A5DFA0}" srcOrd="0" destOrd="0" presId="urn:microsoft.com/office/officeart/2005/8/layout/cycle4#1"/>
    <dgm:cxn modelId="{0ACB55A3-ABE5-4708-9519-EA5431A50378}" type="presOf" srcId="{61FD1139-62E7-4198-9415-970F1AE362EA}" destId="{F60E3130-D6F4-4A74-ABB6-6CB67DDCDFA0}" srcOrd="0" destOrd="0" presId="urn:microsoft.com/office/officeart/2005/8/layout/cycle4#1"/>
    <dgm:cxn modelId="{F4A97CA5-8A92-4FC8-8FCE-10F027CE3A39}" type="presOf" srcId="{05E8FA46-9C64-4433-9167-D2AC13D0B601}" destId="{EB683EB4-BF82-4064-AA5D-4AE53E5829F0}" srcOrd="1" destOrd="0" presId="urn:microsoft.com/office/officeart/2005/8/layout/cycle4#1"/>
    <dgm:cxn modelId="{A0D43D63-744F-42F3-9212-F3297AC3F342}" srcId="{76DAD565-BD57-4076-AE19-F96F64892B45}" destId="{43029739-F0AE-44D4-BF87-BFE22E7BB1EC}" srcOrd="1" destOrd="0" parTransId="{8D745124-DBD1-4A97-983A-0CF6BE09AFE8}" sibTransId="{FC4DBDF4-34D6-4EAC-842B-14DE55368FAE}"/>
    <dgm:cxn modelId="{66084C6E-3CFF-47DB-992F-3CAF7F90F0B3}" type="presOf" srcId="{72C7CBA1-D253-44DE-8E1E-218F7AF571EB}" destId="{DB6EA6AC-CE6E-425F-A9AE-ED49322FF808}" srcOrd="1" destOrd="0" presId="urn:microsoft.com/office/officeart/2005/8/layout/cycle4#1"/>
    <dgm:cxn modelId="{C9E14DA1-7A12-43DD-A348-CF05CE7A84A8}" type="presOf" srcId="{0DF0E539-1C7F-41F0-B0C6-CBE7DD0DF9E7}" destId="{0883B830-B465-40D5-AD2D-08307B9C6A7B}" srcOrd="0" destOrd="1" presId="urn:microsoft.com/office/officeart/2005/8/layout/cycle4#1"/>
    <dgm:cxn modelId="{C1D215E0-4D10-44FB-9E20-DF8FDAC5FEDB}" type="presOf" srcId="{72C7CBA1-D253-44DE-8E1E-218F7AF571EB}" destId="{0CE45BBC-95C0-472E-AA5C-9A486EBE04BC}" srcOrd="0" destOrd="0" presId="urn:microsoft.com/office/officeart/2005/8/layout/cycle4#1"/>
    <dgm:cxn modelId="{034E3B9F-C1AF-431E-9E35-7A0DD6F09882}" srcId="{349BDB27-F2C7-4EC0-85EF-2EF4B84E4679}" destId="{2E511CC3-1E3B-45F1-9CB5-B472E8E4526C}" srcOrd="2" destOrd="0" parTransId="{7EB03052-643B-446F-8A05-494A7B09F30C}" sibTransId="{7F0F1E9A-59A9-409E-A3B2-3B237BECB43C}"/>
    <dgm:cxn modelId="{11171595-9DB8-471E-80D2-1B6A588F5748}" srcId="{349BDB27-F2C7-4EC0-85EF-2EF4B84E4679}" destId="{72C7CBA1-D253-44DE-8E1E-218F7AF571EB}" srcOrd="0" destOrd="0" parTransId="{A90875D2-80AF-486E-B162-2027433A949B}" sibTransId="{C421238F-C997-4FB5-90F3-C113C40DC51E}"/>
    <dgm:cxn modelId="{08E591F8-2969-4431-A4E7-F68A8F86BE27}" srcId="{C93149BB-6281-4E17-85CA-35D3A5DD2FC5}" destId="{0C5C2C73-4444-49E7-BEA0-C619AC7D56BD}" srcOrd="1" destOrd="0" parTransId="{A804CD74-78DC-4BF9-B689-D74AA6D7BF5E}" sibTransId="{0A0A01C3-DD6B-4021-B095-2BCB325B2D45}"/>
    <dgm:cxn modelId="{73494FE0-29ED-4B06-B799-EDB66DC95864}" type="presOf" srcId="{3FC391EC-F909-438D-B5A2-669F5DA97A45}" destId="{DB6EA6AC-CE6E-425F-A9AE-ED49322FF808}" srcOrd="1" destOrd="1" presId="urn:microsoft.com/office/officeart/2005/8/layout/cycle4#1"/>
    <dgm:cxn modelId="{8698E930-643E-4735-8A2B-ACB6B7837002}" srcId="{E1968F4B-308A-4E58-BF72-12C6006BAB8C}" destId="{C93149BB-6281-4E17-85CA-35D3A5DD2FC5}" srcOrd="3" destOrd="0" parTransId="{D1B1BEF1-9243-472D-A1B9-A399A554E979}" sibTransId="{4B4A83DC-AEBC-4515-BE44-7767DF854A2A}"/>
    <dgm:cxn modelId="{41D64C8D-8A8B-4ED5-B381-D9DF7B78D958}" type="presOf" srcId="{43029739-F0AE-44D4-BF87-BFE22E7BB1EC}" destId="{21BF1041-FC71-445A-8A59-6847FB59E3AE}" srcOrd="0" destOrd="1" presId="urn:microsoft.com/office/officeart/2005/8/layout/cycle4#1"/>
    <dgm:cxn modelId="{5057ABAA-D83E-4EFC-879F-36C1B3DCE2E9}" type="presOf" srcId="{531CC53E-EB1B-469E-B716-97C33D513701}" destId="{DB6EA6AC-CE6E-425F-A9AE-ED49322FF808}" srcOrd="1" destOrd="3" presId="urn:microsoft.com/office/officeart/2005/8/layout/cycle4#1"/>
    <dgm:cxn modelId="{009D58DC-6D16-44C1-ACB9-6A0BAF8208F0}" type="presOf" srcId="{E1968F4B-308A-4E58-BF72-12C6006BAB8C}" destId="{FCE346DA-207A-497E-8F45-4A6908E21996}" srcOrd="0" destOrd="0" presId="urn:microsoft.com/office/officeart/2005/8/layout/cycle4#1"/>
    <dgm:cxn modelId="{705DFFA7-1644-48CF-ADE2-68BC2CC1C944}" srcId="{349BDB27-F2C7-4EC0-85EF-2EF4B84E4679}" destId="{3FC391EC-F909-438D-B5A2-669F5DA97A45}" srcOrd="1" destOrd="0" parTransId="{4E825DAD-969E-43DC-BE40-58CC410071A3}" sibTransId="{E0F1AB3A-F1E5-4A1D-9C65-9D8CB0CCD4FC}"/>
    <dgm:cxn modelId="{FFAEC86E-1C3B-4679-A596-EB0E9900C755}" type="presOf" srcId="{3FC391EC-F909-438D-B5A2-669F5DA97A45}" destId="{0CE45BBC-95C0-472E-AA5C-9A486EBE04BC}" srcOrd="0" destOrd="1" presId="urn:microsoft.com/office/officeart/2005/8/layout/cycle4#1"/>
    <dgm:cxn modelId="{A0474FA6-E19D-491D-8CE8-EEB78FCD294D}" type="presParOf" srcId="{FCE346DA-207A-497E-8F45-4A6908E21996}" destId="{064B8CAF-5F10-43B3-A339-0B4AC2EC5012}" srcOrd="0" destOrd="0" presId="urn:microsoft.com/office/officeart/2005/8/layout/cycle4#1"/>
    <dgm:cxn modelId="{6189BD03-DE46-452D-BB29-0C5DD8580320}" type="presParOf" srcId="{064B8CAF-5F10-43B3-A339-0B4AC2EC5012}" destId="{7698BA60-4375-4353-A334-B2110C7E2650}" srcOrd="0" destOrd="0" presId="urn:microsoft.com/office/officeart/2005/8/layout/cycle4#1"/>
    <dgm:cxn modelId="{449DF900-C3B4-49C2-8FAD-BCB42F707AC0}" type="presParOf" srcId="{7698BA60-4375-4353-A334-B2110C7E2650}" destId="{21BF1041-FC71-445A-8A59-6847FB59E3AE}" srcOrd="0" destOrd="0" presId="urn:microsoft.com/office/officeart/2005/8/layout/cycle4#1"/>
    <dgm:cxn modelId="{A88B8436-49D1-4421-BF04-53D2EA58598F}" type="presParOf" srcId="{7698BA60-4375-4353-A334-B2110C7E2650}" destId="{EB683EB4-BF82-4064-AA5D-4AE53E5829F0}" srcOrd="1" destOrd="0" presId="urn:microsoft.com/office/officeart/2005/8/layout/cycle4#1"/>
    <dgm:cxn modelId="{9DD919BD-D96D-4090-81F5-7D39282EC4B5}" type="presParOf" srcId="{064B8CAF-5F10-43B3-A339-0B4AC2EC5012}" destId="{A17771FE-95F3-442A-A97E-45DE94C9A2D3}" srcOrd="1" destOrd="0" presId="urn:microsoft.com/office/officeart/2005/8/layout/cycle4#1"/>
    <dgm:cxn modelId="{BB266573-5770-4FAC-8B26-DDC8ED89F189}" type="presParOf" srcId="{A17771FE-95F3-442A-A97E-45DE94C9A2D3}" destId="{0883B830-B465-40D5-AD2D-08307B9C6A7B}" srcOrd="0" destOrd="0" presId="urn:microsoft.com/office/officeart/2005/8/layout/cycle4#1"/>
    <dgm:cxn modelId="{992B9F93-98B4-4FCF-A42C-82C86F9FDFF5}" type="presParOf" srcId="{A17771FE-95F3-442A-A97E-45DE94C9A2D3}" destId="{614F0FB8-F36D-49C0-AB55-A089645CABD6}" srcOrd="1" destOrd="0" presId="urn:microsoft.com/office/officeart/2005/8/layout/cycle4#1"/>
    <dgm:cxn modelId="{DBD30FD1-60B4-41D9-BC3F-C54344C602A4}" type="presParOf" srcId="{064B8CAF-5F10-43B3-A339-0B4AC2EC5012}" destId="{F3F92ADC-33F2-40D4-B07C-B6913643816A}" srcOrd="2" destOrd="0" presId="urn:microsoft.com/office/officeart/2005/8/layout/cycle4#1"/>
    <dgm:cxn modelId="{D94DF72A-2302-4D19-BC32-424A9256B5C8}" type="presParOf" srcId="{F3F92ADC-33F2-40D4-B07C-B6913643816A}" destId="{0CE45BBC-95C0-472E-AA5C-9A486EBE04BC}" srcOrd="0" destOrd="0" presId="urn:microsoft.com/office/officeart/2005/8/layout/cycle4#1"/>
    <dgm:cxn modelId="{85B2DA50-64A5-4741-8F0A-2489FC936636}" type="presParOf" srcId="{F3F92ADC-33F2-40D4-B07C-B6913643816A}" destId="{DB6EA6AC-CE6E-425F-A9AE-ED49322FF808}" srcOrd="1" destOrd="0" presId="urn:microsoft.com/office/officeart/2005/8/layout/cycle4#1"/>
    <dgm:cxn modelId="{509B1F51-7457-4B19-B5DA-FBF28A3E12EA}" type="presParOf" srcId="{064B8CAF-5F10-43B3-A339-0B4AC2EC5012}" destId="{55A3EC17-194D-4825-88F7-1419495BF9A7}" srcOrd="3" destOrd="0" presId="urn:microsoft.com/office/officeart/2005/8/layout/cycle4#1"/>
    <dgm:cxn modelId="{DEF7B5D2-E163-4366-A042-BFC4D87AC202}" type="presParOf" srcId="{55A3EC17-194D-4825-88F7-1419495BF9A7}" destId="{F60E3130-D6F4-4A74-ABB6-6CB67DDCDFA0}" srcOrd="0" destOrd="0" presId="urn:microsoft.com/office/officeart/2005/8/layout/cycle4#1"/>
    <dgm:cxn modelId="{70304303-5347-4A18-B8DB-0A71F929A866}" type="presParOf" srcId="{55A3EC17-194D-4825-88F7-1419495BF9A7}" destId="{9F15141C-C0E8-4674-AD04-956FFC2B0E06}" srcOrd="1" destOrd="0" presId="urn:microsoft.com/office/officeart/2005/8/layout/cycle4#1"/>
    <dgm:cxn modelId="{EB764F5F-984F-4B03-9CAD-F81BC159DE33}" type="presParOf" srcId="{064B8CAF-5F10-43B3-A339-0B4AC2EC5012}" destId="{95061D43-E27D-4F17-A7E1-4DD783F5ADDB}" srcOrd="4" destOrd="0" presId="urn:microsoft.com/office/officeart/2005/8/layout/cycle4#1"/>
    <dgm:cxn modelId="{052698A2-B4E0-4FD6-AC1A-3C9EF373991F}" type="presParOf" srcId="{FCE346DA-207A-497E-8F45-4A6908E21996}" destId="{0E1A5613-9212-42AE-9D9C-6282FFA18D35}" srcOrd="1" destOrd="0" presId="urn:microsoft.com/office/officeart/2005/8/layout/cycle4#1"/>
    <dgm:cxn modelId="{10152EFF-62F7-419D-9C5F-6DD3FD9E16B1}" type="presParOf" srcId="{0E1A5613-9212-42AE-9D9C-6282FFA18D35}" destId="{E455996A-14A8-4529-9012-6E76F8A5DFA0}" srcOrd="0" destOrd="0" presId="urn:microsoft.com/office/officeart/2005/8/layout/cycle4#1"/>
    <dgm:cxn modelId="{6A9069B7-1134-409C-89E8-EFCC1C0F4FC0}" type="presParOf" srcId="{0E1A5613-9212-42AE-9D9C-6282FFA18D35}" destId="{655D592A-CEFE-4587-8797-C1EF31EB45E6}" srcOrd="1" destOrd="0" presId="urn:microsoft.com/office/officeart/2005/8/layout/cycle4#1"/>
    <dgm:cxn modelId="{2BFBE4B8-E3D0-4054-8499-026EAD935FB0}" type="presParOf" srcId="{0E1A5613-9212-42AE-9D9C-6282FFA18D35}" destId="{AB836813-F966-41F4-9559-74F0718EA65B}" srcOrd="2" destOrd="0" presId="urn:microsoft.com/office/officeart/2005/8/layout/cycle4#1"/>
    <dgm:cxn modelId="{78C96D07-0213-47CD-AE51-28A21C743F16}" type="presParOf" srcId="{0E1A5613-9212-42AE-9D9C-6282FFA18D35}" destId="{4F4EC71F-AEA6-4E0B-9A83-B6908E3D6AC7}" srcOrd="3" destOrd="0" presId="urn:microsoft.com/office/officeart/2005/8/layout/cycle4#1"/>
    <dgm:cxn modelId="{D65E49B4-47B0-467D-BD34-20B1800E45DF}" type="presParOf" srcId="{0E1A5613-9212-42AE-9D9C-6282FFA18D35}" destId="{A7FF72B4-BA79-48BB-A46A-089BA2E42E90}" srcOrd="4" destOrd="0" presId="urn:microsoft.com/office/officeart/2005/8/layout/cycle4#1"/>
    <dgm:cxn modelId="{827A96AA-FA77-4BBC-ACDA-22A6472127A3}" type="presParOf" srcId="{FCE346DA-207A-497E-8F45-4A6908E21996}" destId="{C75F6D36-C5BA-4203-AEF5-AC8203D6A998}" srcOrd="2" destOrd="0" presId="urn:microsoft.com/office/officeart/2005/8/layout/cycle4#1"/>
    <dgm:cxn modelId="{CE0CE76A-3E5A-4625-83B4-934976CA1876}" type="presParOf" srcId="{FCE346DA-207A-497E-8F45-4A6908E21996}" destId="{0511C65E-72AC-4293-BF06-A98472B3E4E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5BBC-95C0-472E-AA5C-9A486EBE04BC}">
      <dsp:nvSpPr>
        <dsp:cNvPr id="0" name=""/>
        <dsp:cNvSpPr/>
      </dsp:nvSpPr>
      <dsp:spPr>
        <a:xfrm>
          <a:off x="4828254" y="2791030"/>
          <a:ext cx="3956721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4164"/>
              <a:satOff val="-2928"/>
              <a:lumOff val="17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Конструктивный элемент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Тех. операция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Средства тех. оснащения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Оборудование</a:t>
          </a:r>
          <a:endParaRPr lang="ru-RU" sz="1400" kern="1200" dirty="0"/>
        </a:p>
      </dsp:txBody>
      <dsp:txXfrm>
        <a:off x="6044122" y="3148238"/>
        <a:ext cx="2712001" cy="927365"/>
      </dsp:txXfrm>
    </dsp:sp>
    <dsp:sp modelId="{F60E3130-D6F4-4A74-ABB6-6CB67DDCDFA0}">
      <dsp:nvSpPr>
        <dsp:cNvPr id="0" name=""/>
        <dsp:cNvSpPr/>
      </dsp:nvSpPr>
      <dsp:spPr>
        <a:xfrm>
          <a:off x="72233" y="2791030"/>
          <a:ext cx="3919637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Технологические рекомендации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Типовые методы изготовления  </a:t>
          </a:r>
          <a:endParaRPr lang="ru-RU" sz="1500" kern="1200" dirty="0"/>
        </a:p>
      </dsp:txBody>
      <dsp:txXfrm>
        <a:off x="101085" y="3148238"/>
        <a:ext cx="2686041" cy="927365"/>
      </dsp:txXfrm>
    </dsp:sp>
    <dsp:sp modelId="{0883B830-B465-40D5-AD2D-08307B9C6A7B}">
      <dsp:nvSpPr>
        <dsp:cNvPr id="0" name=""/>
        <dsp:cNvSpPr/>
      </dsp:nvSpPr>
      <dsp:spPr>
        <a:xfrm>
          <a:off x="4722920" y="0"/>
          <a:ext cx="4062055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2082"/>
              <a:satOff val="-1464"/>
              <a:lumOff val="8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Качественная оценка ТКИ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Количественная оценка ТКИ</a:t>
          </a:r>
          <a:endParaRPr lang="ru-RU" sz="1500" kern="1200" dirty="0"/>
        </a:p>
      </dsp:txBody>
      <dsp:txXfrm>
        <a:off x="5970388" y="28852"/>
        <a:ext cx="2785735" cy="927365"/>
      </dsp:txXfrm>
    </dsp:sp>
    <dsp:sp modelId="{21BF1041-FC71-445A-8A59-6847FB59E3AE}">
      <dsp:nvSpPr>
        <dsp:cNvPr id="0" name=""/>
        <dsp:cNvSpPr/>
      </dsp:nvSpPr>
      <dsp:spPr>
        <a:xfrm>
          <a:off x="45681" y="0"/>
          <a:ext cx="4025863" cy="13134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Образ изделия из </a:t>
          </a:r>
          <a:r>
            <a:rPr lang="en-US" sz="1500" kern="1200" dirty="0" smtClean="0"/>
            <a:t>NX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Эскизный проект проектируемого  изделия </a:t>
          </a:r>
          <a:endParaRPr lang="ru-RU" sz="1500" kern="1200" dirty="0"/>
        </a:p>
      </dsp:txBody>
      <dsp:txXfrm>
        <a:off x="74533" y="28852"/>
        <a:ext cx="2760400" cy="927365"/>
      </dsp:txXfrm>
    </dsp:sp>
    <dsp:sp modelId="{E455996A-14A8-4529-9012-6E76F8A5DFA0}">
      <dsp:nvSpPr>
        <dsp:cNvPr id="0" name=""/>
        <dsp:cNvSpPr/>
      </dsp:nvSpPr>
      <dsp:spPr>
        <a:xfrm>
          <a:off x="2574213" y="233953"/>
          <a:ext cx="1777229" cy="1777229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Информа-ционная</a:t>
          </a:r>
          <a:r>
            <a:rPr lang="ru-RU" sz="2000" b="0" kern="1200" dirty="0" smtClean="0"/>
            <a:t> модель изделия</a:t>
          </a:r>
          <a:endParaRPr lang="ru-RU" sz="2000" b="0" kern="1200" dirty="0"/>
        </a:p>
      </dsp:txBody>
      <dsp:txXfrm>
        <a:off x="3094751" y="754491"/>
        <a:ext cx="1256691" cy="1256691"/>
      </dsp:txXfrm>
    </dsp:sp>
    <dsp:sp modelId="{655D592A-CEFE-4587-8797-C1EF31EB45E6}">
      <dsp:nvSpPr>
        <dsp:cNvPr id="0" name=""/>
        <dsp:cNvSpPr/>
      </dsp:nvSpPr>
      <dsp:spPr>
        <a:xfrm rot="5400000">
          <a:off x="4433532" y="233953"/>
          <a:ext cx="1777229" cy="1777229"/>
        </a:xfrm>
        <a:prstGeom prst="pieWedg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Техноло-гический</a:t>
          </a:r>
          <a:r>
            <a:rPr lang="ru-RU" sz="2000" b="1" kern="1200" dirty="0" smtClean="0"/>
            <a:t> контроль</a:t>
          </a:r>
          <a:endParaRPr lang="ru-RU" sz="2000" b="1" kern="1200" dirty="0"/>
        </a:p>
      </dsp:txBody>
      <dsp:txXfrm rot="-5400000">
        <a:off x="4433532" y="754491"/>
        <a:ext cx="1256691" cy="1256691"/>
      </dsp:txXfrm>
    </dsp:sp>
    <dsp:sp modelId="{AB836813-F966-41F4-9559-74F0718EA65B}">
      <dsp:nvSpPr>
        <dsp:cNvPr id="0" name=""/>
        <dsp:cNvSpPr/>
      </dsp:nvSpPr>
      <dsp:spPr>
        <a:xfrm rot="10800000">
          <a:off x="4433532" y="2093272"/>
          <a:ext cx="1777229" cy="1777229"/>
        </a:xfrm>
        <a:prstGeom prst="pieWedg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База данных </a:t>
          </a:r>
          <a:endParaRPr lang="ru-RU" sz="2000" b="1" kern="1200" dirty="0"/>
        </a:p>
      </dsp:txBody>
      <dsp:txXfrm rot="10800000">
        <a:off x="4433532" y="2093272"/>
        <a:ext cx="1256691" cy="1256691"/>
      </dsp:txXfrm>
    </dsp:sp>
    <dsp:sp modelId="{4F4EC71F-AEA6-4E0B-9A83-B6908E3D6AC7}">
      <dsp:nvSpPr>
        <dsp:cNvPr id="0" name=""/>
        <dsp:cNvSpPr/>
      </dsp:nvSpPr>
      <dsp:spPr>
        <a:xfrm rot="16200000">
          <a:off x="2574213" y="2093272"/>
          <a:ext cx="1777229" cy="1777229"/>
        </a:xfrm>
        <a:prstGeom prst="pieWedg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База знаний</a:t>
          </a:r>
          <a:endParaRPr lang="ru-RU" sz="2000" b="1" kern="1200" dirty="0"/>
        </a:p>
      </dsp:txBody>
      <dsp:txXfrm rot="5400000">
        <a:off x="3094751" y="2093272"/>
        <a:ext cx="1256691" cy="1256691"/>
      </dsp:txXfrm>
    </dsp:sp>
    <dsp:sp modelId="{C75F6D36-C5BA-4203-AEF5-AC8203D6A998}">
      <dsp:nvSpPr>
        <dsp:cNvPr id="0" name=""/>
        <dsp:cNvSpPr/>
      </dsp:nvSpPr>
      <dsp:spPr>
        <a:xfrm>
          <a:off x="4085679" y="1682826"/>
          <a:ext cx="613616" cy="53357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1C65E-72AC-4293-BF06-A98472B3E4EE}">
      <dsp:nvSpPr>
        <dsp:cNvPr id="0" name=""/>
        <dsp:cNvSpPr/>
      </dsp:nvSpPr>
      <dsp:spPr>
        <a:xfrm rot="10800000">
          <a:off x="4085679" y="1888049"/>
          <a:ext cx="613616" cy="533579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185D-F149-4A65-9590-998B470143C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CF1C-58CE-40E9-AE8D-43DC609A5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96869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810A-58FD-431A-A739-194D053D82D2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6DF-A0ED-4AAB-B6C9-5BEED0EA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23487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616B-B036-422F-B7B5-641E1321C30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E0FA-CCDB-4637-851A-0CBC37B07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381023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2128-682C-4F7D-9080-779151E4A50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335E-0700-4B15-A70C-40811BC10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112355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698A-BC87-489F-BA38-78EF734BCAD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9728-97AA-4044-B115-9AED78558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87946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6913-E5DB-4DA6-A30C-E69D991B602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221F-29B6-4F51-8CAD-C9D845415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29854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495F-15A8-488A-8790-5D4C9832CAE5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F24-C09A-4281-8C22-7B58BA0BB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93771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BD35-1396-4173-B9BF-8A951508DECC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2C34-D214-4230-AB07-5D6FE5CA4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4657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CB3D-0C46-4A2A-A986-217B6EB25521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4393-0449-4025-8A60-700A31B70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84098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6A2A4-6CB8-40B8-B24E-19CDEDE906C8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8F8D-82A9-4905-B94E-BE95BB033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83414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5B0E-66CE-4051-BF5F-F7F2B2D58F46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C509-B221-427C-835D-3C0C21AC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28150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7942B3-743B-4827-A3AF-38CA14FE59BC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FB4850-D624-4594-8113-63982D8B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Govorkov_as@ist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H:\218_3%20&#1086;&#1095;&#1077;&#1088;&#1077;&#1076;&#1100;%202013-2015\&#1057;&#1077;&#1084;&#1080;&#1085;&#1072;&#1088;&#1099;,%20&#1082;&#1086;&#1085;&#1092;&#1077;&#1088;&#1077;&#1085;&#1094;&#1080;&#1080;%20&#1074;%20&#1088;&#1072;&#1084;&#1082;&#1072;&#1093;%20218_3\1.%20&#1054;&#1087;&#1080;&#1089;&#1072;&#1085;&#1080;&#1077;%20&#1089;&#1080;&#1089;&#1090;&#1077;&#1084;&#1099;%20&#1072;&#1085;&#1072;&#1083;&#1080;&#1079;&#1072;%20&#1058;&#1050;&#1048;.wmv" TargetMode="External"/><Relationship Id="rId1" Type="http://schemas.microsoft.com/office/2007/relationships/media" Target="file:///H:\218_3%20&#1086;&#1095;&#1077;&#1088;&#1077;&#1076;&#1100;%202013-2015\&#1057;&#1077;&#1084;&#1080;&#1085;&#1072;&#1088;&#1099;,%20&#1082;&#1086;&#1085;&#1092;&#1077;&#1088;&#1077;&#1085;&#1094;&#1080;&#1080;%20&#1074;%20&#1088;&#1072;&#1084;&#1082;&#1072;&#1093;%20218_3\1.%20&#1054;&#1087;&#1080;&#1089;&#1072;&#1085;&#1080;&#1077;%20&#1089;&#1080;&#1089;&#1090;&#1077;&#1084;&#1099;%20&#1072;&#1085;&#1072;&#1083;&#1080;&#1079;&#1072;%20&#1058;&#1050;&#1048;.wm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.vsd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195486"/>
            <a:ext cx="9144000" cy="17287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Система анализа производственной технологичности конструкции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изделия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advTm="24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 txBox="1">
            <a:spLocks/>
          </p:cNvSpPr>
          <p:nvPr/>
        </p:nvSpPr>
        <p:spPr bwMode="auto">
          <a:xfrm>
            <a:off x="468313" y="47625"/>
            <a:ext cx="802798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000">
                <a:cs typeface="Arial" panose="020B0604020202020204" pitchFamily="34" charset="0"/>
              </a:rPr>
              <a:t>Практическая ценность программы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950" y="627063"/>
            <a:ext cx="8856663" cy="439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снижение</a:t>
            </a:r>
            <a:r>
              <a:rPr lang="ru-RU" dirty="0">
                <a:solidFill>
                  <a:schemeClr val="tx1"/>
                </a:solidFill>
              </a:rPr>
              <a:t> влияния </a:t>
            </a:r>
            <a:r>
              <a:rPr lang="ru-RU" b="1" dirty="0">
                <a:solidFill>
                  <a:schemeClr val="tx1"/>
                </a:solidFill>
              </a:rPr>
              <a:t>субъективного фактора</a:t>
            </a:r>
            <a:r>
              <a:rPr lang="ru-RU" dirty="0">
                <a:solidFill>
                  <a:schemeClr val="tx1"/>
                </a:solidFill>
              </a:rPr>
              <a:t> при принятии решений в ходе технологической подготовки производства изделия, благодаря использованию выявленных формальных критериев оценки технологичности изделия;</a:t>
            </a:r>
          </a:p>
          <a:p>
            <a:pPr marL="285750" indent="-285750" algn="just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предлагаемая  модель изделия и методы её построения и анализа, а также   полученные с их помощью данные применимы для решения ряда задач технологической подготовки производства: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выбор</a:t>
            </a:r>
            <a:r>
              <a:rPr lang="ru-RU" dirty="0">
                <a:solidFill>
                  <a:schemeClr val="tx1"/>
                </a:solidFill>
              </a:rPr>
              <a:t> состава </a:t>
            </a:r>
            <a:r>
              <a:rPr lang="ru-RU" b="1" dirty="0">
                <a:solidFill>
                  <a:schemeClr val="tx1"/>
                </a:solidFill>
              </a:rPr>
              <a:t>объектов</a:t>
            </a:r>
            <a:r>
              <a:rPr lang="ru-RU" dirty="0">
                <a:solidFill>
                  <a:schemeClr val="tx1"/>
                </a:solidFill>
              </a:rPr>
              <a:t> производственной среды (ТО, СТО, оборудование);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tx1"/>
                </a:solidFill>
              </a:rPr>
              <a:t>выбор</a:t>
            </a:r>
            <a:r>
              <a:rPr lang="ru-RU" dirty="0">
                <a:solidFill>
                  <a:schemeClr val="tx1"/>
                </a:solidFill>
              </a:rPr>
              <a:t> конструктивной </a:t>
            </a:r>
            <a:r>
              <a:rPr lang="ru-RU" b="1" dirty="0">
                <a:solidFill>
                  <a:schemeClr val="tx1"/>
                </a:solidFill>
              </a:rPr>
              <a:t>структуры изделия</a:t>
            </a:r>
            <a:r>
              <a:rPr lang="ru-RU" dirty="0">
                <a:solidFill>
                  <a:schemeClr val="tx1"/>
                </a:solidFill>
              </a:rPr>
              <a:t> – состав КЭ, соответствующие технологическим рекомендациям предприятия на котором они изготавливаются;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ru-RU" dirty="0">
                <a:solidFill>
                  <a:schemeClr val="tx1"/>
                </a:solidFill>
              </a:rPr>
              <a:t>комплексная </a:t>
            </a:r>
            <a:r>
              <a:rPr lang="ru-RU" b="1" dirty="0">
                <a:solidFill>
                  <a:schemeClr val="tx1"/>
                </a:solidFill>
              </a:rPr>
              <a:t>оценка</a:t>
            </a:r>
            <a:r>
              <a:rPr lang="ru-RU" dirty="0">
                <a:solidFill>
                  <a:schemeClr val="tx1"/>
                </a:solidFill>
              </a:rPr>
              <a:t> изделия на основе заданных критериев </a:t>
            </a:r>
            <a:r>
              <a:rPr lang="ru-RU" b="1" dirty="0">
                <a:solidFill>
                  <a:schemeClr val="tx1"/>
                </a:solidFill>
              </a:rPr>
              <a:t>технологичности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повышение качества</a:t>
            </a:r>
            <a:r>
              <a:rPr lang="ru-RU" dirty="0">
                <a:solidFill>
                  <a:schemeClr val="tx1"/>
                </a:solidFill>
              </a:rPr>
              <a:t> проектных и </a:t>
            </a:r>
            <a:r>
              <a:rPr lang="ru-RU" b="1" dirty="0">
                <a:solidFill>
                  <a:schemeClr val="tx1"/>
                </a:solidFill>
              </a:rPr>
              <a:t>технологических решений</a:t>
            </a:r>
            <a:r>
              <a:rPr lang="ru-RU" dirty="0">
                <a:solidFill>
                  <a:schemeClr val="tx1"/>
                </a:solidFill>
              </a:rPr>
              <a:t> за счет использования базы знаний системы, в которой формализованы знания экспертов-технологов и технологические рекомендации производства;</a:t>
            </a:r>
          </a:p>
          <a:p>
            <a:pPr marL="285750" indent="-285750" algn="just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использование  </a:t>
            </a:r>
            <a:r>
              <a:rPr lang="ru-RU" b="1" dirty="0">
                <a:solidFill>
                  <a:schemeClr val="tx1"/>
                </a:solidFill>
              </a:rPr>
              <a:t>БД</a:t>
            </a:r>
            <a:r>
              <a:rPr lang="ru-RU" dirty="0">
                <a:solidFill>
                  <a:schemeClr val="tx1"/>
                </a:solidFill>
              </a:rPr>
              <a:t> и</a:t>
            </a:r>
            <a:r>
              <a:rPr lang="ru-RU" b="1" dirty="0">
                <a:solidFill>
                  <a:schemeClr val="tx1"/>
                </a:solidFill>
              </a:rPr>
              <a:t> БЗ</a:t>
            </a:r>
            <a:r>
              <a:rPr lang="ru-RU" dirty="0">
                <a:solidFill>
                  <a:schemeClr val="tx1"/>
                </a:solidFill>
              </a:rPr>
              <a:t> программы в качестве единого нормативно-справочного стандарта для </a:t>
            </a:r>
            <a:r>
              <a:rPr lang="ru-RU" b="1" dirty="0">
                <a:solidFill>
                  <a:schemeClr val="tx1"/>
                </a:solidFill>
              </a:rPr>
              <a:t>конструкторов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b="1" dirty="0">
                <a:solidFill>
                  <a:schemeClr val="tx1"/>
                </a:solidFill>
              </a:rPr>
              <a:t>технологов</a:t>
            </a:r>
            <a:r>
              <a:rPr lang="ru-RU" dirty="0">
                <a:solidFill>
                  <a:schemeClr val="tx1"/>
                </a:solidFill>
              </a:rPr>
              <a:t> на этапах КПП и ТПП;</a:t>
            </a:r>
          </a:p>
          <a:p>
            <a:pPr marL="285750" indent="-285750" algn="just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</a:rPr>
              <a:t>информационная модель изделия содержит минимальный необходимый объём данных, в отличие от ЭМ изделия, вследствие чего требует меньшего объёма аппаратных ресурсов ЭВМ.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71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11113"/>
            <a:ext cx="7059613" cy="6810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FF"/>
                </a:solidFill>
              </a:rPr>
              <a:t>Результаты</a:t>
            </a:r>
          </a:p>
        </p:txBody>
      </p:sp>
      <p:sp>
        <p:nvSpPr>
          <p:cNvPr id="17410" name="Объект 2"/>
          <p:cNvSpPr>
            <a:spLocks/>
          </p:cNvSpPr>
          <p:nvPr/>
        </p:nvSpPr>
        <p:spPr bwMode="auto">
          <a:xfrm>
            <a:off x="539750" y="3109914"/>
            <a:ext cx="8229600" cy="13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ct val="20000"/>
              </a:spcAft>
              <a:buFont typeface="Arial" charset="0"/>
              <a:buNone/>
            </a:pPr>
            <a:r>
              <a:rPr lang="ru-RU" sz="1600" dirty="0">
                <a:latin typeface="Calibri" pitchFamily="34" charset="0"/>
              </a:rPr>
              <a:t>Достигнутые </a:t>
            </a:r>
            <a:r>
              <a:rPr lang="ru-RU" sz="1600" dirty="0" smtClean="0">
                <a:latin typeface="Calibri" pitchFamily="34" charset="0"/>
              </a:rPr>
              <a:t>результаты:</a:t>
            </a:r>
            <a:endParaRPr lang="ru-RU" sz="1600" dirty="0">
              <a:latin typeface="Calibri" pitchFamily="34" charset="0"/>
            </a:endParaRP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ru-RU" sz="1600" dirty="0" smtClean="0">
                <a:latin typeface="Calibri" pitchFamily="34" charset="0"/>
              </a:rPr>
              <a:t>разработана оболочка </a:t>
            </a:r>
            <a:r>
              <a:rPr lang="ru-RU" sz="1600" dirty="0" smtClean="0">
                <a:latin typeface="Calibri" pitchFamily="34" charset="0"/>
              </a:rPr>
              <a:t>системы поддержки принятия решений</a:t>
            </a:r>
            <a:endParaRPr lang="ru-RU" sz="1600" dirty="0">
              <a:latin typeface="Calibri" pitchFamily="34" charset="0"/>
            </a:endParaRP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ru-RU" sz="1600" dirty="0" smtClean="0">
                <a:latin typeface="Calibri" pitchFamily="34" charset="0"/>
              </a:rPr>
              <a:t>определены алгоритмы проведения оценки технологичности конструкции</a:t>
            </a:r>
            <a:endParaRPr lang="ru-RU" sz="1600" dirty="0">
              <a:latin typeface="Calibri" pitchFamily="34" charset="0"/>
            </a:endParaRPr>
          </a:p>
          <a:p>
            <a:pPr marL="457200" indent="-457200">
              <a:spcAft>
                <a:spcPct val="20000"/>
              </a:spcAft>
              <a:buFont typeface="Arial" charset="0"/>
              <a:buChar char="•"/>
            </a:pPr>
            <a:r>
              <a:rPr lang="ru-RU" sz="1600" dirty="0" smtClean="0">
                <a:latin typeface="Calibri" pitchFamily="34" charset="0"/>
              </a:rPr>
              <a:t>сформирована база данных объектов производственной среды</a:t>
            </a:r>
            <a:endParaRPr lang="ru-RU" sz="1600" dirty="0">
              <a:latin typeface="Calibri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539750" y="555625"/>
            <a:ext cx="84248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0"/>
              </a:spcAft>
              <a:buSzPct val="80000"/>
              <a:buFontTx/>
              <a:buChar char="•"/>
            </a:pPr>
            <a:r>
              <a:rPr lang="ru-RU" dirty="0">
                <a:latin typeface="Calibri" pitchFamily="34" charset="0"/>
              </a:rPr>
              <a:t>    </a:t>
            </a:r>
            <a:r>
              <a:rPr lang="ru-RU" sz="1600" dirty="0" smtClean="0">
                <a:latin typeface="Calibri" pitchFamily="34" charset="0"/>
              </a:rPr>
              <a:t>Создана  система анализа технологичности конструкции изделий АТ «Система анализа ТКИ». Позволяющая выполнять следующие функции: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ru-RU" sz="1600" dirty="0">
                <a:latin typeface="Calibri" pitchFamily="34" charset="0"/>
              </a:rPr>
              <a:t>- </a:t>
            </a:r>
            <a:r>
              <a:rPr lang="ru-RU" sz="1600" dirty="0" smtClean="0">
                <a:latin typeface="Calibri" pitchFamily="34" charset="0"/>
              </a:rPr>
              <a:t>формирование конструктивной </a:t>
            </a:r>
            <a:r>
              <a:rPr lang="ru-RU" sz="1600" dirty="0">
                <a:latin typeface="Calibri" pitchFamily="34" charset="0"/>
              </a:rPr>
              <a:t>структуры изделия – состав КЭ, соответствующие технологическим рекомендациям предприятия на котором они изготавливаются;</a:t>
            </a:r>
          </a:p>
          <a:p>
            <a:pPr marL="742950" lvl="1" indent="-28575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dirty="0" smtClean="0">
                <a:latin typeface="Calibri" pitchFamily="34" charset="0"/>
              </a:rPr>
              <a:t>выбор </a:t>
            </a:r>
            <a:r>
              <a:rPr lang="ru-RU" sz="1600" dirty="0">
                <a:latin typeface="Calibri" pitchFamily="34" charset="0"/>
              </a:rPr>
              <a:t>состава объектов производственной среды (ТО, СТО, оборудование</a:t>
            </a:r>
            <a:r>
              <a:rPr lang="ru-RU" sz="1600" dirty="0" smtClean="0">
                <a:latin typeface="Calibri" pitchFamily="34" charset="0"/>
              </a:rPr>
              <a:t>);</a:t>
            </a:r>
          </a:p>
          <a:p>
            <a:pPr marL="742950" lvl="1" indent="-285750"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dirty="0" smtClean="0">
                <a:latin typeface="Calibri" pitchFamily="34" charset="0"/>
              </a:rPr>
              <a:t>производить комплексную оценку </a:t>
            </a:r>
            <a:r>
              <a:rPr lang="ru-RU" sz="1600" dirty="0">
                <a:latin typeface="Calibri" pitchFamily="34" charset="0"/>
              </a:rPr>
              <a:t>изделия на основе заданных критериев технологичности.</a:t>
            </a:r>
          </a:p>
          <a:p>
            <a:pPr>
              <a:spcAft>
                <a:spcPts val="0"/>
              </a:spcAft>
              <a:buSzPct val="80000"/>
              <a:buFontTx/>
              <a:buChar char="•"/>
            </a:pPr>
            <a:r>
              <a:rPr lang="ru-RU" sz="1600" dirty="0" smtClean="0">
                <a:latin typeface="Calibri" pitchFamily="34" charset="0"/>
              </a:rPr>
              <a:t> Разработаны:</a:t>
            </a:r>
          </a:p>
          <a:p>
            <a:pPr>
              <a:spcAft>
                <a:spcPts val="0"/>
              </a:spcAft>
              <a:buSzPct val="80000"/>
            </a:pPr>
            <a:r>
              <a:rPr lang="ru-RU" sz="1600" dirty="0" smtClean="0">
                <a:latin typeface="Calibri" pitchFamily="34" charset="0"/>
              </a:rPr>
              <a:t>       - инструкции по эксплуатации  и пользователя «Системы анализа ТКИ»; </a:t>
            </a:r>
          </a:p>
          <a:p>
            <a:pPr>
              <a:spcAft>
                <a:spcPts val="0"/>
              </a:spcAft>
              <a:buSzPct val="80000"/>
            </a:pPr>
            <a:r>
              <a:rPr lang="ru-RU" sz="1600" dirty="0" smtClean="0">
                <a:latin typeface="Calibri" pitchFamily="34" charset="0"/>
              </a:rPr>
              <a:t>       - программный </a:t>
            </a:r>
            <a:r>
              <a:rPr lang="ru-RU" sz="1600" dirty="0">
                <a:latin typeface="Calibri" pitchFamily="34" charset="0"/>
              </a:rPr>
              <a:t>модуль для </a:t>
            </a:r>
            <a:r>
              <a:rPr lang="ru-RU" sz="1600" dirty="0" smtClean="0">
                <a:latin typeface="Calibri" pitchFamily="34" charset="0"/>
              </a:rPr>
              <a:t>подготовки </a:t>
            </a:r>
            <a:r>
              <a:rPr lang="en-US" sz="1600" dirty="0" smtClean="0">
                <a:latin typeface="Calibri" pitchFamily="34" charset="0"/>
              </a:rPr>
              <a:t>CAD </a:t>
            </a:r>
            <a:r>
              <a:rPr lang="ru-RU" sz="1600" dirty="0" smtClean="0">
                <a:latin typeface="Calibri" pitchFamily="34" charset="0"/>
              </a:rPr>
              <a:t>модели изделия в системе </a:t>
            </a:r>
            <a:r>
              <a:rPr lang="en-US" sz="1600" dirty="0" smtClean="0">
                <a:latin typeface="Calibri" pitchFamily="34" charset="0"/>
              </a:rPr>
              <a:t>NX </a:t>
            </a:r>
            <a:r>
              <a:rPr lang="ru-RU" sz="1600" dirty="0" smtClean="0">
                <a:latin typeface="Calibri" pitchFamily="34" charset="0"/>
              </a:rPr>
              <a:t>для последующего анализа в «Системе анализа ТКИ»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2809" y="4371950"/>
            <a:ext cx="86566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rIns="90000" anchor="ctr"/>
          <a:lstStyle/>
          <a:p>
            <a:pPr algn="ctr"/>
            <a:r>
              <a:rPr lang="ru-RU" sz="1600" b="1" dirty="0" smtClean="0">
                <a:latin typeface="+mn-lt"/>
              </a:rPr>
              <a:t>Разработанная система, структура БД и алгоритмы, реализуемые в ней </a:t>
            </a:r>
          </a:p>
          <a:p>
            <a:pPr algn="ctr"/>
            <a:r>
              <a:rPr lang="ru-RU" sz="1600" b="1" dirty="0" smtClean="0">
                <a:latin typeface="+mn-lt"/>
              </a:rPr>
              <a:t>защищены ФСИС РФ №2012615366 от 15.06.2012г и № 2013620100 от 09.01.2013г 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9446188"/>
      </p:ext>
    </p:extLst>
  </p:cSld>
  <p:clrMapOvr>
    <a:masterClrMapping/>
  </p:clrMapOvr>
  <p:transition advTm="163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900113" y="90488"/>
            <a:ext cx="7059612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Перспективы развития темы в рамках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очереди ПП № 218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58" y="785800"/>
            <a:ext cx="81439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>
                <a:latin typeface="+mn-lt"/>
              </a:rPr>
              <a:t>Завершение работ по разработке и внедрению программного комплекса «Система анализа ТКИ», обеспечивающего возможность проведения технологического контроля </a:t>
            </a:r>
            <a:r>
              <a:rPr lang="en-US" sz="1600" dirty="0" smtClean="0">
                <a:latin typeface="+mn-lt"/>
              </a:rPr>
              <a:t>CAD </a:t>
            </a:r>
            <a:r>
              <a:rPr lang="ru-RU" sz="1600" dirty="0" smtClean="0">
                <a:latin typeface="+mn-lt"/>
              </a:rPr>
              <a:t>моделей изделий АТ на этапе КПП, а также на этапе ТПП при запуске изделий в производство: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решение </a:t>
            </a:r>
            <a:r>
              <a:rPr lang="ru-RU" sz="1600" dirty="0">
                <a:latin typeface="+mn-lt"/>
              </a:rPr>
              <a:t>задачи инженерного анализа конструкции изделия на технологичность непосредственно в среде системы </a:t>
            </a:r>
            <a:r>
              <a:rPr lang="en-US" sz="1600" dirty="0">
                <a:latin typeface="+mn-lt"/>
              </a:rPr>
              <a:t>NX</a:t>
            </a:r>
            <a:r>
              <a:rPr lang="ru-RU" sz="1600" dirty="0">
                <a:latin typeface="+mn-lt"/>
              </a:rPr>
              <a:t> с использованием баз данных и знаний «Системы анализа ТКИ».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+mn-lt"/>
              </a:rPr>
              <a:t>снижение ошибок в ходе конструкторской и технологической подготовки производства изделия, благодаря отсеву экономически затратных и нерациональных вариантов проектных решений в конструкции изделия;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снижение </a:t>
            </a:r>
            <a:r>
              <a:rPr lang="ru-RU" sz="1600" dirty="0">
                <a:latin typeface="+mn-lt"/>
              </a:rPr>
              <a:t>цикла запуска изделия в производство за счет уменьшение времени проведения технологического контроля, а именно выявление технологических противоречий на этапе проектирования изделия, а не на этапе запуска;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подготовка </a:t>
            </a:r>
            <a:r>
              <a:rPr lang="ru-RU" sz="1600" dirty="0">
                <a:latin typeface="+mn-lt"/>
              </a:rPr>
              <a:t>технологических данных для разработки типовых технологических  процессов изготовления изделия на основе модели в </a:t>
            </a:r>
            <a:r>
              <a:rPr lang="en-US" sz="1600" dirty="0">
                <a:latin typeface="+mn-lt"/>
              </a:rPr>
              <a:t>NX</a:t>
            </a:r>
            <a:r>
              <a:rPr lang="ru-RU" sz="1600" dirty="0">
                <a:latin typeface="+mn-lt"/>
              </a:rPr>
              <a:t> с учетом технологических возможностей предприятия и заданного уровня технологичности;</a:t>
            </a:r>
          </a:p>
          <a:p>
            <a:pPr marL="285750" lvl="0" indent="-285750">
              <a:buFontTx/>
              <a:buChar char="-"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28168"/>
      </p:ext>
    </p:extLst>
  </p:cSld>
  <p:clrMapOvr>
    <a:masterClrMapping/>
  </p:clrMapOvr>
  <p:transition advTm="170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509" y="1323430"/>
            <a:ext cx="7423827" cy="923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Спасибо за внимание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sym typeface="Wingdings" pitchFamily="2" charset="2"/>
              </a:rPr>
              <a:t></a:t>
            </a:r>
            <a:endParaRPr lang="ru-RU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206375" y="3076575"/>
            <a:ext cx="58324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400" b="1" dirty="0">
                <a:cs typeface="Arial" panose="020B0604020202020204" pitchFamily="34" charset="0"/>
              </a:rPr>
              <a:t>Национальный исследовательский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>
                <a:cs typeface="Arial" panose="020B0604020202020204" pitchFamily="34" charset="0"/>
              </a:rPr>
              <a:t>Иркутский государственный технический университет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>
                <a:cs typeface="Arial" panose="020B0604020202020204" pitchFamily="34" charset="0"/>
              </a:rPr>
              <a:t>664074 г. Иркутск ул. Лермонтова, 83  Каф. СМиЭАТ, ауд. Д-112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>
                <a:cs typeface="Arial" panose="020B0604020202020204" pitchFamily="34" charset="0"/>
              </a:rPr>
              <a:t>Тел. 8 (3952) 40-51-33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>
                <a:cs typeface="Arial" panose="020B0604020202020204" pitchFamily="34" charset="0"/>
              </a:rPr>
              <a:t>Факс. 8 (3952) 40-51-30</a:t>
            </a:r>
            <a:r>
              <a:rPr lang="en-US" sz="14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>
                <a:cs typeface="Arial" panose="020B0604020202020204" pitchFamily="34" charset="0"/>
              </a:rPr>
              <a:t>e-mail: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dirty="0" smtClean="0">
                <a:cs typeface="Arial" panose="020B0604020202020204" pitchFamily="34" charset="0"/>
                <a:hlinkClick r:id="rId2"/>
              </a:rPr>
              <a:t>govorkov_as@istu.edu</a:t>
            </a:r>
            <a:r>
              <a:rPr lang="ru-RU" sz="1400" dirty="0" smtClean="0">
                <a:cs typeface="Arial" panose="020B0604020202020204" pitchFamily="34" charset="0"/>
              </a:rPr>
              <a:t> </a:t>
            </a:r>
            <a:r>
              <a:rPr lang="ru-RU" sz="1400" dirty="0">
                <a:cs typeface="Arial" panose="020B0604020202020204" pitchFamily="34" charset="0"/>
              </a:rPr>
              <a:t>	 –  Говорков Алексей Сергеевич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4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1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695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4625" y="771525"/>
            <a:ext cx="8856663" cy="8477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u="sng" spc="-30" dirty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b="1" i="1" spc="-30" dirty="0">
                <a:latin typeface="Times New Roman" pitchFamily="18" charset="0"/>
                <a:cs typeface="Times New Roman" pitchFamily="18" charset="0"/>
              </a:rPr>
              <a:t>: Повышение эффективности КТПП на основе разработки </a:t>
            </a:r>
            <a:r>
              <a:rPr lang="ru-RU" b="1" i="1" spc="-30" dirty="0" smtClean="0">
                <a:latin typeface="Times New Roman" pitchFamily="18" charset="0"/>
                <a:cs typeface="Times New Roman" pitchFamily="18" charset="0"/>
              </a:rPr>
              <a:t>системы поддержки принятия решений проектирования </a:t>
            </a:r>
            <a:r>
              <a:rPr lang="ru-RU" b="1" i="1" spc="-30" dirty="0">
                <a:latin typeface="Times New Roman" pitchFamily="18" charset="0"/>
                <a:cs typeface="Times New Roman" pitchFamily="18" charset="0"/>
              </a:rPr>
              <a:t>изделий AT с обеспечением заданных критериев технологичности.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2100" y="1708150"/>
            <a:ext cx="8639175" cy="3367088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Решаемые  задачи:</a:t>
            </a: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Разработка критериев оценки конструкции ЛА на технологичность.</a:t>
            </a: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Разработка алгоритмов и схем функционирования </a:t>
            </a:r>
            <a:r>
              <a:rPr lang="ru-RU" sz="2000" dirty="0" smtClean="0">
                <a:latin typeface="+mn-lt"/>
              </a:rPr>
              <a:t>системы поддержки принятия решений.</a:t>
            </a:r>
            <a:endParaRPr lang="ru-RU" sz="2000" dirty="0">
              <a:latin typeface="+mn-lt"/>
            </a:endParaRP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Разработка программной оболочки </a:t>
            </a:r>
            <a:r>
              <a:rPr lang="ru-RU" sz="2000" dirty="0">
                <a:latin typeface="+mn-lt"/>
              </a:rPr>
              <a:t>системы </a:t>
            </a:r>
            <a:r>
              <a:rPr lang="ru-RU" sz="2000" dirty="0">
                <a:latin typeface="+mn-lt"/>
              </a:rPr>
              <a:t>поддержки принятия решений</a:t>
            </a:r>
            <a:r>
              <a:rPr lang="ru-RU" sz="2000" dirty="0">
                <a:latin typeface="+mn-lt"/>
              </a:rPr>
              <a:t>.</a:t>
            </a:r>
            <a:endParaRPr lang="ru-RU" sz="2000" dirty="0">
              <a:latin typeface="+mn-lt"/>
            </a:endParaRP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Формирование классификаторов объектов производственной среды.</a:t>
            </a: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Наполнение базы данных </a:t>
            </a:r>
            <a:r>
              <a:rPr lang="ru-RU" sz="2000" dirty="0">
                <a:latin typeface="+mn-lt"/>
              </a:rPr>
              <a:t>системы </a:t>
            </a:r>
            <a:r>
              <a:rPr lang="ru-RU" sz="2000" dirty="0">
                <a:latin typeface="+mn-lt"/>
              </a:rPr>
              <a:t>поддержки принятия решений</a:t>
            </a:r>
            <a:r>
              <a:rPr lang="ru-RU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266700" indent="-266700" algn="just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Разработка алгоритма проведения комплексного технологического контроля проектируемых изделий.</a:t>
            </a:r>
            <a:endParaRPr lang="en-US" sz="2000" dirty="0">
              <a:latin typeface="+mn-lt"/>
            </a:endParaRPr>
          </a:p>
        </p:txBody>
      </p:sp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1655763" y="149225"/>
            <a:ext cx="59039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Цель работы</a:t>
            </a:r>
            <a:endParaRPr lang="ru-RU" sz="4400"/>
          </a:p>
        </p:txBody>
      </p:sp>
    </p:spTree>
  </p:cSld>
  <p:clrMapOvr>
    <a:masterClrMapping/>
  </p:clrMapOvr>
  <p:transition advTm="1739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6"/>
          <p:cNvGraphicFramePr>
            <a:graphicFrameLocks/>
          </p:cNvGraphicFramePr>
          <p:nvPr/>
        </p:nvGraphicFramePr>
        <p:xfrm>
          <a:off x="107504" y="843558"/>
          <a:ext cx="878497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731838" y="122238"/>
            <a:ext cx="76422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«Система анализа ТКИ»</a:t>
            </a:r>
            <a:endParaRPr lang="ru-RU" sz="4400"/>
          </a:p>
        </p:txBody>
      </p:sp>
    </p:spTree>
  </p:cSld>
  <p:clrMapOvr>
    <a:masterClrMapping/>
  </p:clrMapOvr>
  <p:transition advTm="108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923925" y="123825"/>
            <a:ext cx="79771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Разграничение прав при </a:t>
            </a:r>
            <a:br>
              <a:rPr lang="ru-RU" sz="3600"/>
            </a:br>
            <a:r>
              <a:rPr lang="ru-RU" sz="3600"/>
              <a:t>работе с системой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9225"/>
            <a:ext cx="9144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latin typeface="+mj-lt"/>
                <a:cs typeface="Times New Roman" pitchFamily="18" charset="0"/>
              </a:rPr>
              <a:t>1. </a:t>
            </a:r>
            <a:r>
              <a:rPr lang="ru-RU" sz="2200" b="1" dirty="0">
                <a:latin typeface="+mj-lt"/>
                <a:cs typeface="Times New Roman" pitchFamily="18" charset="0"/>
              </a:rPr>
              <a:t>Конструктор – пользователь</a:t>
            </a:r>
            <a:r>
              <a:rPr lang="ru-RU" sz="2200" dirty="0">
                <a:latin typeface="+mj-lt"/>
                <a:cs typeface="Times New Roman" pitchFamily="18" charset="0"/>
              </a:rPr>
              <a:t>: формирование исходной модели изделия и отработка технологичности конструкции изделия по заданным показателям (формирование поля конструктивных решений).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2. Технолог – эксперт</a:t>
            </a:r>
            <a:r>
              <a:rPr lang="ru-RU" sz="2200" dirty="0">
                <a:latin typeface="+mj-lt"/>
                <a:cs typeface="Times New Roman" pitchFamily="18" charset="0"/>
              </a:rPr>
              <a:t>: формирование правил в базе знаний программы, оценка типовых конструктивных решений (экспертная оценка, ранжирование КР).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Times New Roman" pitchFamily="18" charset="0"/>
              </a:rPr>
              <a:t>3. Администратор БД и БЗ</a:t>
            </a:r>
            <a:r>
              <a:rPr lang="ru-RU" sz="2200" dirty="0">
                <a:latin typeface="+mj-lt"/>
                <a:cs typeface="Times New Roman" pitchFamily="18" charset="0"/>
              </a:rPr>
              <a:t>: наполнение базы данных объектами производственной среды. Формирование новых структур правил в базе знаний программы.</a:t>
            </a:r>
          </a:p>
        </p:txBody>
      </p:sp>
    </p:spTree>
  </p:cSld>
  <p:clrMapOvr>
    <a:masterClrMapping/>
  </p:clrMapOvr>
  <p:transition advTm="80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1"/>
          <p:cNvGraphicFramePr>
            <a:graphicFrameLocks noChangeAspect="1"/>
          </p:cNvGraphicFramePr>
          <p:nvPr/>
        </p:nvGraphicFramePr>
        <p:xfrm>
          <a:off x="250825" y="700088"/>
          <a:ext cx="86423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Visio" r:id="rId3" imgW="28572340" imgH="18191463" progId="">
                  <p:embed/>
                </p:oleObj>
              </mc:Choice>
              <mc:Fallback>
                <p:oleObj name="Visio" r:id="rId3" imgW="28572340" imgH="18191463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700088"/>
                        <a:ext cx="864235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39975" y="1787525"/>
            <a:ext cx="4248150" cy="323215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ЭКСПЕРТНЫЙ МОДУЛЬ</a:t>
            </a:r>
          </a:p>
        </p:txBody>
      </p:sp>
      <p:sp>
        <p:nvSpPr>
          <p:cNvPr id="6148" name="Заголовок 1"/>
          <p:cNvSpPr txBox="1">
            <a:spLocks/>
          </p:cNvSpPr>
          <p:nvPr/>
        </p:nvSpPr>
        <p:spPr bwMode="auto">
          <a:xfrm>
            <a:off x="349250" y="50800"/>
            <a:ext cx="8229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Взаимодействие модулей системы</a:t>
            </a:r>
            <a:endParaRPr lang="ru-RU" sz="4400"/>
          </a:p>
        </p:txBody>
      </p:sp>
    </p:spTree>
  </p:cSld>
  <p:clrMapOvr>
    <a:masterClrMapping/>
  </p:clrMapOvr>
  <p:transition advTm="50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 Описание системы анализа ТКИ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>
                  <p14:fade in="250" out="500"/>
                </p14:media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55625"/>
            <a:ext cx="6767512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96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pauseEvt time="74316" objId="3"/>
        <p14:seekEvt time="74316" objId="3" seek="73105"/>
        <p14:resumeEvt time="74316" objId="3"/>
        <p14:stopEvt time="117396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 txBox="1">
            <a:spLocks/>
          </p:cNvSpPr>
          <p:nvPr/>
        </p:nvSpPr>
        <p:spPr bwMode="auto">
          <a:xfrm>
            <a:off x="755650" y="1238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Структура модуля </a:t>
            </a:r>
            <a:br>
              <a:rPr lang="ru-RU" sz="3600"/>
            </a:br>
            <a:r>
              <a:rPr lang="ru-RU" sz="3600"/>
              <a:t>«Информационная модель изделия»</a:t>
            </a:r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79388" y="1190625"/>
          <a:ext cx="8924925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Visio" r:id="rId3" imgW="6419150" imgH="3046597" progId="">
                  <p:embed/>
                </p:oleObj>
              </mc:Choice>
              <mc:Fallback>
                <p:oleObj name="Visio" r:id="rId3" imgW="6419150" imgH="304659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90625"/>
                        <a:ext cx="8924925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66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323850" y="-164554"/>
            <a:ext cx="8820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dirty="0"/>
              <a:t>Структура модуля </a:t>
            </a:r>
            <a:br>
              <a:rPr lang="ru-RU" dirty="0"/>
            </a:br>
            <a:r>
              <a:rPr lang="ru-RU" dirty="0"/>
              <a:t>«Технологический контроль»</a:t>
            </a:r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08825"/>
              </p:ext>
            </p:extLst>
          </p:nvPr>
        </p:nvGraphicFramePr>
        <p:xfrm>
          <a:off x="35496" y="667481"/>
          <a:ext cx="9145016" cy="46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Visio" r:id="rId3" imgW="9848921" imgH="6467565" progId="Visio.Drawing.11">
                  <p:embed/>
                </p:oleObj>
              </mc:Choice>
              <mc:Fallback>
                <p:oleObj name="Visio" r:id="rId3" imgW="9848921" imgH="646756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667481"/>
                        <a:ext cx="9145016" cy="4640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01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/>
          </p:cNvSpPr>
          <p:nvPr/>
        </p:nvSpPr>
        <p:spPr bwMode="auto">
          <a:xfrm>
            <a:off x="457200" y="-11113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/>
              <a:t>Алгоритм расчета комплексного показателя ТКИ</a:t>
            </a:r>
            <a:endParaRPr lang="ru-RU" sz="44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19872" y="3340385"/>
          <a:ext cx="5580112" cy="172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361"/>
                <a:gridCol w="2354979"/>
                <a:gridCol w="1010067"/>
                <a:gridCol w="1097440"/>
                <a:gridCol w="568265"/>
              </a:tblGrid>
              <a:tr h="512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</a:t>
                      </a:r>
                      <a:r>
                        <a:rPr lang="ru-RU" sz="1000" dirty="0" err="1" smtClean="0">
                          <a:effectLst/>
                        </a:rPr>
                        <a:t>пп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частного показателя технологичности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Значение показателя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3"/>
                      <a:stretch>
                        <a:fillRect l="-356667" t="-1190" r="-52222" b="-22976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blipFill rotWithShape="1">
                      <a:blip r:embed="rId3"/>
                      <a:stretch>
                        <a:fillRect l="-883871" t="-1190" r="-1075" b="-229762"/>
                      </a:stretch>
                    </a:blip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23316" t="-407407" r="-113990" b="-5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0,06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0,018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4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23316" t="-263462" r="-113990" b="-171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0,12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blipFill rotWithShape="1">
                      <a:blip r:embed="rId3"/>
                      <a:stretch>
                        <a:fillRect l="-23316" t="-363462" r="-113990" b="-71154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0,90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0,117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….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358775" y="771525"/>
          <a:ext cx="8426450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Visio" r:id="rId4" imgW="7966729" imgH="3790474" progId="">
                  <p:embed/>
                </p:oleObj>
              </mc:Choice>
              <mc:Fallback>
                <p:oleObj name="Visio" r:id="rId4" imgW="7966729" imgH="3790474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771525"/>
                        <a:ext cx="8426450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Рисунок 4" descr="D:\218_Постановление\По пункту 1\Реестр элементов, операций, оборудования - листовые детали\тест алгоритма\деталь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1" b="2"/>
          <a:stretch>
            <a:fillRect/>
          </a:stretch>
        </p:blipFill>
        <p:spPr bwMode="auto">
          <a:xfrm>
            <a:off x="425450" y="3651250"/>
            <a:ext cx="26543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19475" y="4803775"/>
          <a:ext cx="5616575" cy="2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2880"/>
                <a:gridCol w="883621"/>
                <a:gridCol w="720074"/>
              </a:tblGrid>
              <a:tr h="2127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Итого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0,791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7" name="Стрелка влево 6"/>
          <p:cNvSpPr/>
          <p:nvPr/>
        </p:nvSpPr>
        <p:spPr>
          <a:xfrm flipH="1">
            <a:off x="2987675" y="4027488"/>
            <a:ext cx="442913" cy="428625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600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735</Words>
  <Application>Microsoft Office PowerPoint</Application>
  <PresentationFormat>Экран (16:9)</PresentationFormat>
  <Paragraphs>99</Paragraphs>
  <Slides>13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Visio</vt:lpstr>
      <vt:lpstr>Система анализа производственной технологичности конструкции изделия.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проектирования изделий AT  с обеспечением заданных критериев технологичности.</dc:title>
  <dc:creator>A1</dc:creator>
  <cp:lastModifiedBy>Anthony Zhilyaev</cp:lastModifiedBy>
  <cp:revision>31</cp:revision>
  <dcterms:created xsi:type="dcterms:W3CDTF">2012-11-07T17:40:53Z</dcterms:created>
  <dcterms:modified xsi:type="dcterms:W3CDTF">2013-04-22T12:43:21Z</dcterms:modified>
</cp:coreProperties>
</file>